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1" r:id="rId5"/>
    <p:sldId id="262" r:id="rId6"/>
    <p:sldId id="264" r:id="rId7"/>
    <p:sldId id="265" r:id="rId8"/>
    <p:sldId id="269" r:id="rId9"/>
    <p:sldId id="266" r:id="rId10"/>
    <p:sldId id="267" r:id="rId11"/>
    <p:sldId id="275" r:id="rId12"/>
    <p:sldId id="274" r:id="rId13"/>
    <p:sldId id="276" r:id="rId14"/>
    <p:sldId id="271" r:id="rId15"/>
    <p:sldId id="273" r:id="rId16"/>
    <p:sldId id="268"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696D8F-1EB9-4244-82D7-9C5FB274AA6A}" v="327" dt="2025-10-10T22:19:21.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A24D13-B6B3-4F5C-97EE-E7A155D2773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65CC8D7-E6C1-4C9E-BF92-17D7ACBFDB8B}">
      <dgm:prSet/>
      <dgm:spPr/>
      <dgm:t>
        <a:bodyPr/>
        <a:lstStyle/>
        <a:p>
          <a:r>
            <a:rPr lang="en-US"/>
            <a:t>An </a:t>
          </a:r>
          <a:r>
            <a:rPr lang="en-US" b="1"/>
            <a:t>Attester</a:t>
          </a:r>
          <a:r>
            <a:rPr lang="en-US"/>
            <a:t> is composed of:  </a:t>
          </a:r>
        </a:p>
      </dgm:t>
    </dgm:pt>
    <dgm:pt modelId="{7BF7BC59-CF62-4E17-805F-F59FD890F09B}" type="parTrans" cxnId="{4E2FE135-8367-4E4E-B41A-54E0262F3800}">
      <dgm:prSet/>
      <dgm:spPr/>
      <dgm:t>
        <a:bodyPr/>
        <a:lstStyle/>
        <a:p>
          <a:endParaRPr lang="en-US"/>
        </a:p>
      </dgm:t>
    </dgm:pt>
    <dgm:pt modelId="{0CA5AEC1-0450-4FC6-A0A6-62B2E4B055CF}" type="sibTrans" cxnId="{4E2FE135-8367-4E4E-B41A-54E0262F3800}">
      <dgm:prSet/>
      <dgm:spPr/>
      <dgm:t>
        <a:bodyPr/>
        <a:lstStyle/>
        <a:p>
          <a:endParaRPr lang="en-US"/>
        </a:p>
      </dgm:t>
    </dgm:pt>
    <dgm:pt modelId="{EB462989-41FC-442F-BEE8-B887554C08F6}">
      <dgm:prSet/>
      <dgm:spPr/>
      <dgm:t>
        <a:bodyPr/>
        <a:lstStyle/>
        <a:p>
          <a:r>
            <a:rPr lang="en-US"/>
            <a:t>Multiple </a:t>
          </a:r>
          <a:r>
            <a:rPr lang="en-US" b="1"/>
            <a:t>Target Environments</a:t>
          </a:r>
          <a:r>
            <a:rPr lang="en-US"/>
            <a:t>, components like firmware and HW configs.</a:t>
          </a:r>
        </a:p>
      </dgm:t>
    </dgm:pt>
    <dgm:pt modelId="{3E7E689D-7623-4687-AAFF-91B2C7EC6B2F}" type="parTrans" cxnId="{EE70FCAE-C3AC-4FD6-B30C-06FC93AA8FF6}">
      <dgm:prSet/>
      <dgm:spPr/>
      <dgm:t>
        <a:bodyPr/>
        <a:lstStyle/>
        <a:p>
          <a:endParaRPr lang="en-US"/>
        </a:p>
      </dgm:t>
    </dgm:pt>
    <dgm:pt modelId="{371DD215-CFE0-4996-83BD-D2756FB7268E}" type="sibTrans" cxnId="{EE70FCAE-C3AC-4FD6-B30C-06FC93AA8FF6}">
      <dgm:prSet/>
      <dgm:spPr/>
      <dgm:t>
        <a:bodyPr/>
        <a:lstStyle/>
        <a:p>
          <a:endParaRPr lang="en-US"/>
        </a:p>
      </dgm:t>
    </dgm:pt>
    <dgm:pt modelId="{543372D0-4E34-4490-9A6D-93507602127C}">
      <dgm:prSet/>
      <dgm:spPr/>
      <dgm:t>
        <a:bodyPr/>
        <a:lstStyle/>
        <a:p>
          <a:r>
            <a:rPr lang="en-US"/>
            <a:t>Single </a:t>
          </a:r>
          <a:r>
            <a:rPr lang="en-US" b="1"/>
            <a:t>Attesting Environment</a:t>
          </a:r>
          <a:r>
            <a:rPr lang="en-US" b="0"/>
            <a:t>, which:</a:t>
          </a:r>
          <a:endParaRPr lang="en-US" b="1"/>
        </a:p>
      </dgm:t>
    </dgm:pt>
    <dgm:pt modelId="{22E3ECC0-1069-4745-88A0-98A87CD4007D}" type="parTrans" cxnId="{8EDBFAF7-6E53-48B1-ACD3-BF316BA43780}">
      <dgm:prSet/>
      <dgm:spPr/>
      <dgm:t>
        <a:bodyPr/>
        <a:lstStyle/>
        <a:p>
          <a:endParaRPr lang="en-US"/>
        </a:p>
      </dgm:t>
    </dgm:pt>
    <dgm:pt modelId="{13534CDB-78AC-45A7-ADC2-29F95FDA4B85}" type="sibTrans" cxnId="{8EDBFAF7-6E53-48B1-ACD3-BF316BA43780}">
      <dgm:prSet/>
      <dgm:spPr/>
      <dgm:t>
        <a:bodyPr/>
        <a:lstStyle/>
        <a:p>
          <a:endParaRPr lang="en-US"/>
        </a:p>
      </dgm:t>
    </dgm:pt>
    <dgm:pt modelId="{25D9AB40-8E54-4514-9222-FE20AA136C74}">
      <dgm:prSet/>
      <dgm:spPr/>
      <dgm:t>
        <a:bodyPr/>
        <a:lstStyle/>
        <a:p>
          <a:r>
            <a:rPr lang="en-US" dirty="0"/>
            <a:t>Collects </a:t>
          </a:r>
          <a:r>
            <a:rPr lang="en-US" b="1" dirty="0"/>
            <a:t>Target Environments </a:t>
          </a:r>
          <a:r>
            <a:rPr lang="en-US" dirty="0"/>
            <a:t>claims</a:t>
          </a:r>
        </a:p>
      </dgm:t>
    </dgm:pt>
    <dgm:pt modelId="{BBC66EAE-3398-46D2-BB6C-FF2D28F3367F}" type="parTrans" cxnId="{87E1F34D-2F5E-4C99-8DF8-3C49F54EBDC2}">
      <dgm:prSet/>
      <dgm:spPr/>
      <dgm:t>
        <a:bodyPr/>
        <a:lstStyle/>
        <a:p>
          <a:endParaRPr lang="en-US"/>
        </a:p>
      </dgm:t>
    </dgm:pt>
    <dgm:pt modelId="{5DD92708-C997-4602-8637-B59868824D41}" type="sibTrans" cxnId="{87E1F34D-2F5E-4C99-8DF8-3C49F54EBDC2}">
      <dgm:prSet/>
      <dgm:spPr/>
      <dgm:t>
        <a:bodyPr/>
        <a:lstStyle/>
        <a:p>
          <a:endParaRPr lang="en-US"/>
        </a:p>
      </dgm:t>
    </dgm:pt>
    <dgm:pt modelId="{DE0AC859-7C94-4428-88EE-24ECCA5599EF}">
      <dgm:prSet/>
      <dgm:spPr/>
      <dgm:t>
        <a:bodyPr/>
        <a:lstStyle/>
        <a:p>
          <a:r>
            <a:rPr lang="en-US" dirty="0"/>
            <a:t>Signs evidence</a:t>
          </a:r>
        </a:p>
      </dgm:t>
    </dgm:pt>
    <dgm:pt modelId="{22D5573A-9DB6-4F0F-A459-F74D232FCF9D}" type="parTrans" cxnId="{3867208B-9EDC-450C-8CD3-1037DE9E4D90}">
      <dgm:prSet/>
      <dgm:spPr/>
      <dgm:t>
        <a:bodyPr/>
        <a:lstStyle/>
        <a:p>
          <a:endParaRPr lang="en-US"/>
        </a:p>
      </dgm:t>
    </dgm:pt>
    <dgm:pt modelId="{72915A91-3C29-4BDD-B0CB-C156C4BA2046}" type="sibTrans" cxnId="{3867208B-9EDC-450C-8CD3-1037DE9E4D90}">
      <dgm:prSet/>
      <dgm:spPr/>
      <dgm:t>
        <a:bodyPr/>
        <a:lstStyle/>
        <a:p>
          <a:endParaRPr lang="en-US"/>
        </a:p>
      </dgm:t>
    </dgm:pt>
    <dgm:pt modelId="{8E7E885C-3ED1-477B-B262-F432B40B831D}">
      <dgm:prSet/>
      <dgm:spPr/>
      <dgm:t>
        <a:bodyPr/>
        <a:lstStyle/>
        <a:p>
          <a:r>
            <a:rPr lang="en-US" b="1"/>
            <a:t>Target Environment </a:t>
          </a:r>
          <a:r>
            <a:rPr lang="en-US" b="0"/>
            <a:t>Claims</a:t>
          </a:r>
          <a:r>
            <a:rPr lang="en-US"/>
            <a:t>:</a:t>
          </a:r>
        </a:p>
      </dgm:t>
    </dgm:pt>
    <dgm:pt modelId="{8A1BFCB1-6599-4C3B-8C19-06E3F5C23039}" type="parTrans" cxnId="{3D0CCBD8-AFAE-46AB-BF2B-934545823D6F}">
      <dgm:prSet/>
      <dgm:spPr/>
      <dgm:t>
        <a:bodyPr/>
        <a:lstStyle/>
        <a:p>
          <a:endParaRPr lang="en-US"/>
        </a:p>
      </dgm:t>
    </dgm:pt>
    <dgm:pt modelId="{B10569FF-93C1-4C87-8AFE-2D0A645CACA9}" type="sibTrans" cxnId="{3D0CCBD8-AFAE-46AB-BF2B-934545823D6F}">
      <dgm:prSet/>
      <dgm:spPr/>
      <dgm:t>
        <a:bodyPr/>
        <a:lstStyle/>
        <a:p>
          <a:endParaRPr lang="en-US"/>
        </a:p>
      </dgm:t>
    </dgm:pt>
    <dgm:pt modelId="{758BDB98-D524-4C4A-940A-EA24B5AA95BA}">
      <dgm:prSet/>
      <dgm:spPr/>
      <dgm:t>
        <a:bodyPr/>
        <a:lstStyle/>
        <a:p>
          <a:r>
            <a:rPr lang="en-US"/>
            <a:t>Identification (</a:t>
          </a:r>
          <a:r>
            <a:rPr lang="en-US" b="1"/>
            <a:t>Environment Map)</a:t>
          </a:r>
          <a:endParaRPr lang="en-US"/>
        </a:p>
      </dgm:t>
    </dgm:pt>
    <dgm:pt modelId="{9CD12DA1-BF11-4F2B-89F9-63770579D19B}" type="parTrans" cxnId="{EBED6456-D192-45E4-B9CC-5B6B1278CD05}">
      <dgm:prSet/>
      <dgm:spPr/>
      <dgm:t>
        <a:bodyPr/>
        <a:lstStyle/>
        <a:p>
          <a:endParaRPr lang="en-US"/>
        </a:p>
      </dgm:t>
    </dgm:pt>
    <dgm:pt modelId="{05ABF31E-8337-4735-A377-B618C8D27210}" type="sibTrans" cxnId="{EBED6456-D192-45E4-B9CC-5B6B1278CD05}">
      <dgm:prSet/>
      <dgm:spPr/>
      <dgm:t>
        <a:bodyPr/>
        <a:lstStyle/>
        <a:p>
          <a:endParaRPr lang="en-US"/>
        </a:p>
      </dgm:t>
    </dgm:pt>
    <dgm:pt modelId="{9CC099ED-9808-4143-BF40-6609B5EE87C0}">
      <dgm:prSet/>
      <dgm:spPr/>
      <dgm:t>
        <a:bodyPr/>
        <a:lstStyle/>
        <a:p>
          <a:r>
            <a:rPr lang="en-US"/>
            <a:t>Uniquely Identifiable by triple: Vendor, Model, and ClassID</a:t>
          </a:r>
        </a:p>
      </dgm:t>
    </dgm:pt>
    <dgm:pt modelId="{12E14F37-F797-4E0C-8EE6-7EB8C6A777BD}" type="parTrans" cxnId="{B775AA7E-9DE7-40C6-856C-E184779E12F8}">
      <dgm:prSet/>
      <dgm:spPr/>
      <dgm:t>
        <a:bodyPr/>
        <a:lstStyle/>
        <a:p>
          <a:endParaRPr lang="en-US"/>
        </a:p>
      </dgm:t>
    </dgm:pt>
    <dgm:pt modelId="{EE64A723-DFD8-45F2-A8C8-C93ACC10DFF2}" type="sibTrans" cxnId="{B775AA7E-9DE7-40C6-856C-E184779E12F8}">
      <dgm:prSet/>
      <dgm:spPr/>
      <dgm:t>
        <a:bodyPr/>
        <a:lstStyle/>
        <a:p>
          <a:endParaRPr lang="en-US"/>
        </a:p>
      </dgm:t>
    </dgm:pt>
    <dgm:pt modelId="{0E933C11-BD38-4616-8CE7-D830BB5BA384}">
      <dgm:prSet/>
      <dgm:spPr/>
      <dgm:t>
        <a:bodyPr/>
        <a:lstStyle/>
        <a:p>
          <a:r>
            <a:rPr lang="en-US"/>
            <a:t>- Properties </a:t>
          </a:r>
          <a:r>
            <a:rPr lang="en-US" b="1"/>
            <a:t>(Measurement Map)</a:t>
          </a:r>
          <a:endParaRPr lang="en-US"/>
        </a:p>
      </dgm:t>
    </dgm:pt>
    <dgm:pt modelId="{F6410D9F-901A-4186-ADD4-81967F92E9CD}" type="parTrans" cxnId="{FD80EBF9-DB6C-4537-9AF3-6D8586F493BD}">
      <dgm:prSet/>
      <dgm:spPr/>
      <dgm:t>
        <a:bodyPr/>
        <a:lstStyle/>
        <a:p>
          <a:endParaRPr lang="en-US"/>
        </a:p>
      </dgm:t>
    </dgm:pt>
    <dgm:pt modelId="{F2DD3095-2930-4778-8382-38D929A8F68C}" type="sibTrans" cxnId="{FD80EBF9-DB6C-4537-9AF3-6D8586F493BD}">
      <dgm:prSet/>
      <dgm:spPr/>
      <dgm:t>
        <a:bodyPr/>
        <a:lstStyle/>
        <a:p>
          <a:endParaRPr lang="en-US"/>
        </a:p>
      </dgm:t>
    </dgm:pt>
    <dgm:pt modelId="{53EBA8F3-385E-46AC-B8E9-CDA9EF8EB72E}">
      <dgm:prSet/>
      <dgm:spPr/>
      <dgm:t>
        <a:bodyPr/>
        <a:lstStyle/>
        <a:p>
          <a:r>
            <a:rPr lang="en-US"/>
            <a:t>Digest, SVN, FWVersion, Flags, etc</a:t>
          </a:r>
        </a:p>
      </dgm:t>
    </dgm:pt>
    <dgm:pt modelId="{47ACD3C1-3E58-4B7E-8DFA-C9129CB72113}" type="parTrans" cxnId="{819964AB-628A-446B-89AA-5CBF034C2EE5}">
      <dgm:prSet/>
      <dgm:spPr/>
      <dgm:t>
        <a:bodyPr/>
        <a:lstStyle/>
        <a:p>
          <a:endParaRPr lang="en-US"/>
        </a:p>
      </dgm:t>
    </dgm:pt>
    <dgm:pt modelId="{D54F1351-134D-42CC-945F-CC76F1EDC8EA}" type="sibTrans" cxnId="{819964AB-628A-446B-89AA-5CBF034C2EE5}">
      <dgm:prSet/>
      <dgm:spPr/>
      <dgm:t>
        <a:bodyPr/>
        <a:lstStyle/>
        <a:p>
          <a:endParaRPr lang="en-US"/>
        </a:p>
      </dgm:t>
    </dgm:pt>
    <dgm:pt modelId="{F06657E7-8C63-4BDC-8A64-0E9380B5778F}" type="pres">
      <dgm:prSet presAssocID="{00A24D13-B6B3-4F5C-97EE-E7A155D27733}" presName="linear" presStyleCnt="0">
        <dgm:presLayoutVars>
          <dgm:animLvl val="lvl"/>
          <dgm:resizeHandles val="exact"/>
        </dgm:presLayoutVars>
      </dgm:prSet>
      <dgm:spPr/>
    </dgm:pt>
    <dgm:pt modelId="{A624402A-DCBC-413E-AC35-D8FD794A6657}" type="pres">
      <dgm:prSet presAssocID="{C65CC8D7-E6C1-4C9E-BF92-17D7ACBFDB8B}" presName="parentText" presStyleLbl="node1" presStyleIdx="0" presStyleCnt="4">
        <dgm:presLayoutVars>
          <dgm:chMax val="0"/>
          <dgm:bulletEnabled val="1"/>
        </dgm:presLayoutVars>
      </dgm:prSet>
      <dgm:spPr/>
    </dgm:pt>
    <dgm:pt modelId="{D3266C48-A9E2-44C8-8DAE-2889D013B741}" type="pres">
      <dgm:prSet presAssocID="{C65CC8D7-E6C1-4C9E-BF92-17D7ACBFDB8B}" presName="childText" presStyleLbl="revTx" presStyleIdx="0" presStyleCnt="3">
        <dgm:presLayoutVars>
          <dgm:bulletEnabled val="1"/>
        </dgm:presLayoutVars>
      </dgm:prSet>
      <dgm:spPr/>
    </dgm:pt>
    <dgm:pt modelId="{A5647843-F377-4FAB-B279-ED08E2DAC951}" type="pres">
      <dgm:prSet presAssocID="{8E7E885C-3ED1-477B-B262-F432B40B831D}" presName="parentText" presStyleLbl="node1" presStyleIdx="1" presStyleCnt="4">
        <dgm:presLayoutVars>
          <dgm:chMax val="0"/>
          <dgm:bulletEnabled val="1"/>
        </dgm:presLayoutVars>
      </dgm:prSet>
      <dgm:spPr/>
    </dgm:pt>
    <dgm:pt modelId="{17D4DEAE-9207-4308-933A-22FB8CA2930B}" type="pres">
      <dgm:prSet presAssocID="{B10569FF-93C1-4C87-8AFE-2D0A645CACA9}" presName="spacer" presStyleCnt="0"/>
      <dgm:spPr/>
    </dgm:pt>
    <dgm:pt modelId="{A7CF6324-4164-4A52-9AA4-2FC7B9CCA1C7}" type="pres">
      <dgm:prSet presAssocID="{758BDB98-D524-4C4A-940A-EA24B5AA95BA}" presName="parentText" presStyleLbl="node1" presStyleIdx="2" presStyleCnt="4">
        <dgm:presLayoutVars>
          <dgm:chMax val="0"/>
          <dgm:bulletEnabled val="1"/>
        </dgm:presLayoutVars>
      </dgm:prSet>
      <dgm:spPr/>
    </dgm:pt>
    <dgm:pt modelId="{4806A9D2-8036-40C8-AE35-950188D4DD4F}" type="pres">
      <dgm:prSet presAssocID="{758BDB98-D524-4C4A-940A-EA24B5AA95BA}" presName="childText" presStyleLbl="revTx" presStyleIdx="1" presStyleCnt="3">
        <dgm:presLayoutVars>
          <dgm:bulletEnabled val="1"/>
        </dgm:presLayoutVars>
      </dgm:prSet>
      <dgm:spPr/>
    </dgm:pt>
    <dgm:pt modelId="{3B124FAB-DB25-4A4E-9719-63D66557EB7A}" type="pres">
      <dgm:prSet presAssocID="{0E933C11-BD38-4616-8CE7-D830BB5BA384}" presName="parentText" presStyleLbl="node1" presStyleIdx="3" presStyleCnt="4">
        <dgm:presLayoutVars>
          <dgm:chMax val="0"/>
          <dgm:bulletEnabled val="1"/>
        </dgm:presLayoutVars>
      </dgm:prSet>
      <dgm:spPr/>
    </dgm:pt>
    <dgm:pt modelId="{E354618F-0633-4A10-B581-C880C4AEEA9F}" type="pres">
      <dgm:prSet presAssocID="{0E933C11-BD38-4616-8CE7-D830BB5BA384}" presName="childText" presStyleLbl="revTx" presStyleIdx="2" presStyleCnt="3">
        <dgm:presLayoutVars>
          <dgm:bulletEnabled val="1"/>
        </dgm:presLayoutVars>
      </dgm:prSet>
      <dgm:spPr/>
    </dgm:pt>
  </dgm:ptLst>
  <dgm:cxnLst>
    <dgm:cxn modelId="{5389AD2E-61CB-4966-A5DF-5F480684F547}" type="presOf" srcId="{00A24D13-B6B3-4F5C-97EE-E7A155D27733}" destId="{F06657E7-8C63-4BDC-8A64-0E9380B5778F}" srcOrd="0" destOrd="0" presId="urn:microsoft.com/office/officeart/2005/8/layout/vList2"/>
    <dgm:cxn modelId="{4E2FE135-8367-4E4E-B41A-54E0262F3800}" srcId="{00A24D13-B6B3-4F5C-97EE-E7A155D27733}" destId="{C65CC8D7-E6C1-4C9E-BF92-17D7ACBFDB8B}" srcOrd="0" destOrd="0" parTransId="{7BF7BC59-CF62-4E17-805F-F59FD890F09B}" sibTransId="{0CA5AEC1-0450-4FC6-A0A6-62B2E4B055CF}"/>
    <dgm:cxn modelId="{BC990D3C-9843-4E05-BD59-2A2876BC4D1E}" type="presOf" srcId="{758BDB98-D524-4C4A-940A-EA24B5AA95BA}" destId="{A7CF6324-4164-4A52-9AA4-2FC7B9CCA1C7}" srcOrd="0" destOrd="0" presId="urn:microsoft.com/office/officeart/2005/8/layout/vList2"/>
    <dgm:cxn modelId="{A971E24A-854C-4340-8C5A-73D7645D8E73}" type="presOf" srcId="{25D9AB40-8E54-4514-9222-FE20AA136C74}" destId="{D3266C48-A9E2-44C8-8DAE-2889D013B741}" srcOrd="0" destOrd="2" presId="urn:microsoft.com/office/officeart/2005/8/layout/vList2"/>
    <dgm:cxn modelId="{87E1F34D-2F5E-4C99-8DF8-3C49F54EBDC2}" srcId="{543372D0-4E34-4490-9A6D-93507602127C}" destId="{25D9AB40-8E54-4514-9222-FE20AA136C74}" srcOrd="0" destOrd="0" parTransId="{BBC66EAE-3398-46D2-BB6C-FF2D28F3367F}" sibTransId="{5DD92708-C997-4602-8637-B59868824D41}"/>
    <dgm:cxn modelId="{EBED6456-D192-45E4-B9CC-5B6B1278CD05}" srcId="{00A24D13-B6B3-4F5C-97EE-E7A155D27733}" destId="{758BDB98-D524-4C4A-940A-EA24B5AA95BA}" srcOrd="2" destOrd="0" parTransId="{9CD12DA1-BF11-4F2B-89F9-63770579D19B}" sibTransId="{05ABF31E-8337-4735-A377-B618C8D27210}"/>
    <dgm:cxn modelId="{DBEDF55E-F69F-4DD3-AB61-6DCEB7E11DBF}" type="presOf" srcId="{EB462989-41FC-442F-BEE8-B887554C08F6}" destId="{D3266C48-A9E2-44C8-8DAE-2889D013B741}" srcOrd="0" destOrd="0" presId="urn:microsoft.com/office/officeart/2005/8/layout/vList2"/>
    <dgm:cxn modelId="{53540C6B-ED85-49DF-8916-269C00FE64E6}" type="presOf" srcId="{C65CC8D7-E6C1-4C9E-BF92-17D7ACBFDB8B}" destId="{A624402A-DCBC-413E-AC35-D8FD794A6657}" srcOrd="0" destOrd="0" presId="urn:microsoft.com/office/officeart/2005/8/layout/vList2"/>
    <dgm:cxn modelId="{73B0227D-660B-4FA7-8FA7-80E252DEFAB5}" type="presOf" srcId="{53EBA8F3-385E-46AC-B8E9-CDA9EF8EB72E}" destId="{E354618F-0633-4A10-B581-C880C4AEEA9F}" srcOrd="0" destOrd="0" presId="urn:microsoft.com/office/officeart/2005/8/layout/vList2"/>
    <dgm:cxn modelId="{B775AA7E-9DE7-40C6-856C-E184779E12F8}" srcId="{758BDB98-D524-4C4A-940A-EA24B5AA95BA}" destId="{9CC099ED-9808-4143-BF40-6609B5EE87C0}" srcOrd="0" destOrd="0" parTransId="{12E14F37-F797-4E0C-8EE6-7EB8C6A777BD}" sibTransId="{EE64A723-DFD8-45F2-A8C8-C93ACC10DFF2}"/>
    <dgm:cxn modelId="{3867208B-9EDC-450C-8CD3-1037DE9E4D90}" srcId="{543372D0-4E34-4490-9A6D-93507602127C}" destId="{DE0AC859-7C94-4428-88EE-24ECCA5599EF}" srcOrd="1" destOrd="0" parTransId="{22D5573A-9DB6-4F0F-A459-F74D232FCF9D}" sibTransId="{72915A91-3C29-4BDD-B0CB-C156C4BA2046}"/>
    <dgm:cxn modelId="{1C68BD9C-A303-4E27-B3F4-389E0689C667}" type="presOf" srcId="{0E933C11-BD38-4616-8CE7-D830BB5BA384}" destId="{3B124FAB-DB25-4A4E-9719-63D66557EB7A}" srcOrd="0" destOrd="0" presId="urn:microsoft.com/office/officeart/2005/8/layout/vList2"/>
    <dgm:cxn modelId="{819964AB-628A-446B-89AA-5CBF034C2EE5}" srcId="{0E933C11-BD38-4616-8CE7-D830BB5BA384}" destId="{53EBA8F3-385E-46AC-B8E9-CDA9EF8EB72E}" srcOrd="0" destOrd="0" parTransId="{47ACD3C1-3E58-4B7E-8DFA-C9129CB72113}" sibTransId="{D54F1351-134D-42CC-945F-CC76F1EDC8EA}"/>
    <dgm:cxn modelId="{6BEC6EAB-D023-4955-9500-189725B4B457}" type="presOf" srcId="{8E7E885C-3ED1-477B-B262-F432B40B831D}" destId="{A5647843-F377-4FAB-B279-ED08E2DAC951}" srcOrd="0" destOrd="0" presId="urn:microsoft.com/office/officeart/2005/8/layout/vList2"/>
    <dgm:cxn modelId="{EE70FCAE-C3AC-4FD6-B30C-06FC93AA8FF6}" srcId="{C65CC8D7-E6C1-4C9E-BF92-17D7ACBFDB8B}" destId="{EB462989-41FC-442F-BEE8-B887554C08F6}" srcOrd="0" destOrd="0" parTransId="{3E7E689D-7623-4687-AAFF-91B2C7EC6B2F}" sibTransId="{371DD215-CFE0-4996-83BD-D2756FB7268E}"/>
    <dgm:cxn modelId="{3D0CCBD8-AFAE-46AB-BF2B-934545823D6F}" srcId="{00A24D13-B6B3-4F5C-97EE-E7A155D27733}" destId="{8E7E885C-3ED1-477B-B262-F432B40B831D}" srcOrd="1" destOrd="0" parTransId="{8A1BFCB1-6599-4C3B-8C19-06E3F5C23039}" sibTransId="{B10569FF-93C1-4C87-8AFE-2D0A645CACA9}"/>
    <dgm:cxn modelId="{7C9D26EE-58D4-4D09-896A-A505A3DC8F0E}" type="presOf" srcId="{9CC099ED-9808-4143-BF40-6609B5EE87C0}" destId="{4806A9D2-8036-40C8-AE35-950188D4DD4F}" srcOrd="0" destOrd="0" presId="urn:microsoft.com/office/officeart/2005/8/layout/vList2"/>
    <dgm:cxn modelId="{3E1AD1F5-4BCF-4BB9-8590-9CCB44A69089}" type="presOf" srcId="{DE0AC859-7C94-4428-88EE-24ECCA5599EF}" destId="{D3266C48-A9E2-44C8-8DAE-2889D013B741}" srcOrd="0" destOrd="3" presId="urn:microsoft.com/office/officeart/2005/8/layout/vList2"/>
    <dgm:cxn modelId="{27B461F7-63F0-44EE-8345-71D602CA6858}" type="presOf" srcId="{543372D0-4E34-4490-9A6D-93507602127C}" destId="{D3266C48-A9E2-44C8-8DAE-2889D013B741}" srcOrd="0" destOrd="1" presId="urn:microsoft.com/office/officeart/2005/8/layout/vList2"/>
    <dgm:cxn modelId="{8EDBFAF7-6E53-48B1-ACD3-BF316BA43780}" srcId="{C65CC8D7-E6C1-4C9E-BF92-17D7ACBFDB8B}" destId="{543372D0-4E34-4490-9A6D-93507602127C}" srcOrd="1" destOrd="0" parTransId="{22E3ECC0-1069-4745-88A0-98A87CD4007D}" sibTransId="{13534CDB-78AC-45A7-ADC2-29F95FDA4B85}"/>
    <dgm:cxn modelId="{FD80EBF9-DB6C-4537-9AF3-6D8586F493BD}" srcId="{00A24D13-B6B3-4F5C-97EE-E7A155D27733}" destId="{0E933C11-BD38-4616-8CE7-D830BB5BA384}" srcOrd="3" destOrd="0" parTransId="{F6410D9F-901A-4186-ADD4-81967F92E9CD}" sibTransId="{F2DD3095-2930-4778-8382-38D929A8F68C}"/>
    <dgm:cxn modelId="{5F56A942-C911-4E8D-9FF8-AD1B279C2454}" type="presParOf" srcId="{F06657E7-8C63-4BDC-8A64-0E9380B5778F}" destId="{A624402A-DCBC-413E-AC35-D8FD794A6657}" srcOrd="0" destOrd="0" presId="urn:microsoft.com/office/officeart/2005/8/layout/vList2"/>
    <dgm:cxn modelId="{BFEB33B3-442D-43AD-A442-9AE0C2427989}" type="presParOf" srcId="{F06657E7-8C63-4BDC-8A64-0E9380B5778F}" destId="{D3266C48-A9E2-44C8-8DAE-2889D013B741}" srcOrd="1" destOrd="0" presId="urn:microsoft.com/office/officeart/2005/8/layout/vList2"/>
    <dgm:cxn modelId="{50681A49-89B6-4E5F-81E3-4C0ED102E1C9}" type="presParOf" srcId="{F06657E7-8C63-4BDC-8A64-0E9380B5778F}" destId="{A5647843-F377-4FAB-B279-ED08E2DAC951}" srcOrd="2" destOrd="0" presId="urn:microsoft.com/office/officeart/2005/8/layout/vList2"/>
    <dgm:cxn modelId="{D4A93D90-BB72-4910-BA68-04C220CE6B8D}" type="presParOf" srcId="{F06657E7-8C63-4BDC-8A64-0E9380B5778F}" destId="{17D4DEAE-9207-4308-933A-22FB8CA2930B}" srcOrd="3" destOrd="0" presId="urn:microsoft.com/office/officeart/2005/8/layout/vList2"/>
    <dgm:cxn modelId="{C416C8D7-EA50-46F4-95F9-A11F37A3EE2F}" type="presParOf" srcId="{F06657E7-8C63-4BDC-8A64-0E9380B5778F}" destId="{A7CF6324-4164-4A52-9AA4-2FC7B9CCA1C7}" srcOrd="4" destOrd="0" presId="urn:microsoft.com/office/officeart/2005/8/layout/vList2"/>
    <dgm:cxn modelId="{A506FC6A-49F4-48D9-BFEE-495D75AA9371}" type="presParOf" srcId="{F06657E7-8C63-4BDC-8A64-0E9380B5778F}" destId="{4806A9D2-8036-40C8-AE35-950188D4DD4F}" srcOrd="5" destOrd="0" presId="urn:microsoft.com/office/officeart/2005/8/layout/vList2"/>
    <dgm:cxn modelId="{B43551DB-EE75-4FC8-963A-4DB99739F6FB}" type="presParOf" srcId="{F06657E7-8C63-4BDC-8A64-0E9380B5778F}" destId="{3B124FAB-DB25-4A4E-9719-63D66557EB7A}" srcOrd="6" destOrd="0" presId="urn:microsoft.com/office/officeart/2005/8/layout/vList2"/>
    <dgm:cxn modelId="{ACA671CD-A707-492F-B802-971341429E2D}" type="presParOf" srcId="{F06657E7-8C63-4BDC-8A64-0E9380B5778F}" destId="{E354618F-0633-4A10-B581-C880C4AEEA9F}"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24402A-DCBC-413E-AC35-D8FD794A6657}">
      <dsp:nvSpPr>
        <dsp:cNvPr id="0" name=""/>
        <dsp:cNvSpPr/>
      </dsp:nvSpPr>
      <dsp:spPr>
        <a:xfrm>
          <a:off x="0" y="15713"/>
          <a:ext cx="7629607" cy="47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An </a:t>
          </a:r>
          <a:r>
            <a:rPr lang="en-US" sz="2000" b="1" kern="1200"/>
            <a:t>Attester</a:t>
          </a:r>
          <a:r>
            <a:rPr lang="en-US" sz="2000" kern="1200"/>
            <a:t> is composed of:  </a:t>
          </a:r>
        </a:p>
      </dsp:txBody>
      <dsp:txXfrm>
        <a:off x="23417" y="39130"/>
        <a:ext cx="7582773" cy="432866"/>
      </dsp:txXfrm>
    </dsp:sp>
    <dsp:sp modelId="{D3266C48-A9E2-44C8-8DAE-2889D013B741}">
      <dsp:nvSpPr>
        <dsp:cNvPr id="0" name=""/>
        <dsp:cNvSpPr/>
      </dsp:nvSpPr>
      <dsp:spPr>
        <a:xfrm>
          <a:off x="0" y="495413"/>
          <a:ext cx="7629607" cy="1097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24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a:t>Multiple </a:t>
          </a:r>
          <a:r>
            <a:rPr lang="en-US" sz="1600" b="1" kern="1200"/>
            <a:t>Target Environments</a:t>
          </a:r>
          <a:r>
            <a:rPr lang="en-US" sz="1600" kern="1200"/>
            <a:t>, components like firmware and HW configs.</a:t>
          </a:r>
        </a:p>
        <a:p>
          <a:pPr marL="171450" lvl="1" indent="-171450" algn="l" defTabSz="711200">
            <a:lnSpc>
              <a:spcPct val="90000"/>
            </a:lnSpc>
            <a:spcBef>
              <a:spcPct val="0"/>
            </a:spcBef>
            <a:spcAft>
              <a:spcPct val="20000"/>
            </a:spcAft>
            <a:buChar char="•"/>
          </a:pPr>
          <a:r>
            <a:rPr lang="en-US" sz="1600" kern="1200"/>
            <a:t>Single </a:t>
          </a:r>
          <a:r>
            <a:rPr lang="en-US" sz="1600" b="1" kern="1200"/>
            <a:t>Attesting Environment</a:t>
          </a:r>
          <a:r>
            <a:rPr lang="en-US" sz="1600" b="0" kern="1200"/>
            <a:t>, which:</a:t>
          </a:r>
          <a:endParaRPr lang="en-US" sz="1600" b="1" kern="1200"/>
        </a:p>
        <a:p>
          <a:pPr marL="342900" lvl="2" indent="-171450" algn="l" defTabSz="711200">
            <a:lnSpc>
              <a:spcPct val="90000"/>
            </a:lnSpc>
            <a:spcBef>
              <a:spcPct val="0"/>
            </a:spcBef>
            <a:spcAft>
              <a:spcPct val="20000"/>
            </a:spcAft>
            <a:buChar char="•"/>
          </a:pPr>
          <a:r>
            <a:rPr lang="en-US" sz="1600" kern="1200" dirty="0"/>
            <a:t>Collects </a:t>
          </a:r>
          <a:r>
            <a:rPr lang="en-US" sz="1600" b="1" kern="1200" dirty="0"/>
            <a:t>Target Environments </a:t>
          </a:r>
          <a:r>
            <a:rPr lang="en-US" sz="1600" kern="1200" dirty="0"/>
            <a:t>claims</a:t>
          </a:r>
        </a:p>
        <a:p>
          <a:pPr marL="342900" lvl="2" indent="-171450" algn="l" defTabSz="711200">
            <a:lnSpc>
              <a:spcPct val="90000"/>
            </a:lnSpc>
            <a:spcBef>
              <a:spcPct val="0"/>
            </a:spcBef>
            <a:spcAft>
              <a:spcPct val="20000"/>
            </a:spcAft>
            <a:buChar char="•"/>
          </a:pPr>
          <a:r>
            <a:rPr lang="en-US" sz="1600" kern="1200" dirty="0"/>
            <a:t>Signs evidence</a:t>
          </a:r>
        </a:p>
      </dsp:txBody>
      <dsp:txXfrm>
        <a:off x="0" y="495413"/>
        <a:ext cx="7629607" cy="1097100"/>
      </dsp:txXfrm>
    </dsp:sp>
    <dsp:sp modelId="{A5647843-F377-4FAB-B279-ED08E2DAC951}">
      <dsp:nvSpPr>
        <dsp:cNvPr id="0" name=""/>
        <dsp:cNvSpPr/>
      </dsp:nvSpPr>
      <dsp:spPr>
        <a:xfrm>
          <a:off x="0" y="1592513"/>
          <a:ext cx="7629607" cy="47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1" kern="1200"/>
            <a:t>Target Environment </a:t>
          </a:r>
          <a:r>
            <a:rPr lang="en-US" sz="2000" b="0" kern="1200"/>
            <a:t>Claims</a:t>
          </a:r>
          <a:r>
            <a:rPr lang="en-US" sz="2000" kern="1200"/>
            <a:t>:</a:t>
          </a:r>
        </a:p>
      </dsp:txBody>
      <dsp:txXfrm>
        <a:off x="23417" y="1615930"/>
        <a:ext cx="7582773" cy="432866"/>
      </dsp:txXfrm>
    </dsp:sp>
    <dsp:sp modelId="{A7CF6324-4164-4A52-9AA4-2FC7B9CCA1C7}">
      <dsp:nvSpPr>
        <dsp:cNvPr id="0" name=""/>
        <dsp:cNvSpPr/>
      </dsp:nvSpPr>
      <dsp:spPr>
        <a:xfrm>
          <a:off x="0" y="2129814"/>
          <a:ext cx="7629607" cy="47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Identification (</a:t>
          </a:r>
          <a:r>
            <a:rPr lang="en-US" sz="2000" b="1" kern="1200"/>
            <a:t>Environment Map)</a:t>
          </a:r>
          <a:endParaRPr lang="en-US" sz="2000" kern="1200"/>
        </a:p>
      </dsp:txBody>
      <dsp:txXfrm>
        <a:off x="23417" y="2153231"/>
        <a:ext cx="7582773" cy="432866"/>
      </dsp:txXfrm>
    </dsp:sp>
    <dsp:sp modelId="{4806A9D2-8036-40C8-AE35-950188D4DD4F}">
      <dsp:nvSpPr>
        <dsp:cNvPr id="0" name=""/>
        <dsp:cNvSpPr/>
      </dsp:nvSpPr>
      <dsp:spPr>
        <a:xfrm>
          <a:off x="0" y="2609514"/>
          <a:ext cx="7629607"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24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a:t>Uniquely Identifiable by triple: Vendor, Model, and ClassID</a:t>
          </a:r>
        </a:p>
      </dsp:txBody>
      <dsp:txXfrm>
        <a:off x="0" y="2609514"/>
        <a:ext cx="7629607" cy="331200"/>
      </dsp:txXfrm>
    </dsp:sp>
    <dsp:sp modelId="{3B124FAB-DB25-4A4E-9719-63D66557EB7A}">
      <dsp:nvSpPr>
        <dsp:cNvPr id="0" name=""/>
        <dsp:cNvSpPr/>
      </dsp:nvSpPr>
      <dsp:spPr>
        <a:xfrm>
          <a:off x="0" y="2940714"/>
          <a:ext cx="7629607" cy="4797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 Properties </a:t>
          </a:r>
          <a:r>
            <a:rPr lang="en-US" sz="2000" b="1" kern="1200"/>
            <a:t>(Measurement Map)</a:t>
          </a:r>
          <a:endParaRPr lang="en-US" sz="2000" kern="1200"/>
        </a:p>
      </dsp:txBody>
      <dsp:txXfrm>
        <a:off x="23417" y="2964131"/>
        <a:ext cx="7582773" cy="432866"/>
      </dsp:txXfrm>
    </dsp:sp>
    <dsp:sp modelId="{E354618F-0633-4A10-B581-C880C4AEEA9F}">
      <dsp:nvSpPr>
        <dsp:cNvPr id="0" name=""/>
        <dsp:cNvSpPr/>
      </dsp:nvSpPr>
      <dsp:spPr>
        <a:xfrm>
          <a:off x="0" y="3420414"/>
          <a:ext cx="7629607"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2240" tIns="25400" rIns="142240" bIns="25400" numCol="1" spcCol="1270" anchor="t" anchorCtr="0">
          <a:noAutofit/>
        </a:bodyPr>
        <a:lstStyle/>
        <a:p>
          <a:pPr marL="171450" lvl="1" indent="-171450" algn="l" defTabSz="711200">
            <a:lnSpc>
              <a:spcPct val="90000"/>
            </a:lnSpc>
            <a:spcBef>
              <a:spcPct val="0"/>
            </a:spcBef>
            <a:spcAft>
              <a:spcPct val="20000"/>
            </a:spcAft>
            <a:buChar char="•"/>
          </a:pPr>
          <a:r>
            <a:rPr lang="en-US" sz="1600" kern="1200"/>
            <a:t>Digest, SVN, FWVersion, Flags, etc</a:t>
          </a:r>
        </a:p>
      </dsp:txBody>
      <dsp:txXfrm>
        <a:off x="0" y="3420414"/>
        <a:ext cx="7629607" cy="3312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7ADABF-71E3-451F-AE0B-4C9E66715CBD}" type="datetimeFigureOut">
              <a:rPr lang="en-US" smtClean="0"/>
              <a:t>10/10/25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B9CA28-D133-417F-8576-8843F571BB84}" type="slidenum">
              <a:rPr lang="en-US" smtClean="0"/>
              <a:t>‹#›</a:t>
            </a:fld>
            <a:endParaRPr lang="en-US"/>
          </a:p>
        </p:txBody>
      </p:sp>
    </p:spTree>
    <p:extLst>
      <p:ext uri="{BB962C8B-B14F-4D97-AF65-F5344CB8AC3E}">
        <p14:creationId xmlns:p14="http://schemas.microsoft.com/office/powerpoint/2010/main" val="2491232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B9CA28-D133-417F-8576-8843F571BB84}" type="slidenum">
              <a:rPr lang="en-US" smtClean="0"/>
              <a:t>2</a:t>
            </a:fld>
            <a:endParaRPr lang="en-US"/>
          </a:p>
        </p:txBody>
      </p:sp>
    </p:spTree>
    <p:extLst>
      <p:ext uri="{BB962C8B-B14F-4D97-AF65-F5344CB8AC3E}">
        <p14:creationId xmlns:p14="http://schemas.microsoft.com/office/powerpoint/2010/main" val="164052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B9CA28-D133-417F-8576-8843F571BB84}" type="slidenum">
              <a:rPr lang="en-US" smtClean="0"/>
              <a:t>4</a:t>
            </a:fld>
            <a:endParaRPr lang="en-US"/>
          </a:p>
        </p:txBody>
      </p:sp>
    </p:spTree>
    <p:extLst>
      <p:ext uri="{BB962C8B-B14F-4D97-AF65-F5344CB8AC3E}">
        <p14:creationId xmlns:p14="http://schemas.microsoft.com/office/powerpoint/2010/main" val="3640209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explains the structure of attestation environments, focusing on the role of Caliptra as the attesting environment that collects and signs data from various target components. It highlights the importance of Target Environments being measurable parts such as firmware or hardware configurations. The universal identification triple ensures consistency across different attestation artifacts, facilitating automated verification.</a:t>
            </a:r>
          </a:p>
        </p:txBody>
      </p:sp>
      <p:sp>
        <p:nvSpPr>
          <p:cNvPr id="4" name="Slide Number Placeholder 3"/>
          <p:cNvSpPr>
            <a:spLocks noGrp="1"/>
          </p:cNvSpPr>
          <p:nvPr>
            <p:ph type="sldNum" sz="quarter" idx="5"/>
          </p:nvPr>
        </p:nvSpPr>
        <p:spPr/>
        <p:txBody>
          <a:bodyPr/>
          <a:lstStyle/>
          <a:p>
            <a:fld id="{CCB9CA28-D133-417F-8576-8843F571BB84}" type="slidenum">
              <a:rPr lang="en-US" smtClean="0"/>
              <a:t>6</a:t>
            </a:fld>
            <a:endParaRPr lang="en-US"/>
          </a:p>
        </p:txBody>
      </p:sp>
    </p:spTree>
    <p:extLst>
      <p:ext uri="{BB962C8B-B14F-4D97-AF65-F5344CB8AC3E}">
        <p14:creationId xmlns:p14="http://schemas.microsoft.com/office/powerpoint/2010/main" val="1329999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B9CA28-D133-417F-8576-8843F571BB84}" type="slidenum">
              <a:rPr lang="en-US" smtClean="0"/>
              <a:t>17</a:t>
            </a:fld>
            <a:endParaRPr lang="en-US"/>
          </a:p>
        </p:txBody>
      </p:sp>
    </p:spTree>
    <p:extLst>
      <p:ext uri="{BB962C8B-B14F-4D97-AF65-F5344CB8AC3E}">
        <p14:creationId xmlns:p14="http://schemas.microsoft.com/office/powerpoint/2010/main" val="2581575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00421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4743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8162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875251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441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42420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924462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745992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825055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454602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10/10/25</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175317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10/10/25</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69347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datatracker.ietf.org/doc/rfc9334/" TargetMode="External"/><Relationship Id="rId2" Type="http://schemas.openxmlformats.org/officeDocument/2006/relationships/hyperlink" Target="https://datatracker.ietf.org/doc/draft-ietf-rats-corim/" TargetMode="External"/><Relationship Id="rId1" Type="http://schemas.openxmlformats.org/officeDocument/2006/relationships/slideLayout" Target="../slideLayouts/slideLayout4.xml"/><Relationship Id="rId5" Type="http://schemas.openxmlformats.org/officeDocument/2006/relationships/hyperlink" Target="https://opencomputeproject.github.io/Security/ietf-eat-profile/HEAD/" TargetMode="External"/><Relationship Id="rId4" Type="http://schemas.openxmlformats.org/officeDocument/2006/relationships/hyperlink" Target="https://github.com/ietf-rats-wg/draft-ietf-rats-evidence-tran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FA8C4-3158-D327-6485-0EBD0A22A3CE}"/>
              </a:ext>
            </a:extLst>
          </p:cNvPr>
          <p:cNvSpPr>
            <a:spLocks noGrp="1"/>
          </p:cNvSpPr>
          <p:nvPr>
            <p:ph type="ctrTitle"/>
          </p:nvPr>
        </p:nvSpPr>
        <p:spPr/>
        <p:txBody>
          <a:bodyPr/>
          <a:lstStyle/>
          <a:p>
            <a:r>
              <a:rPr lang="en-US"/>
              <a:t>OCP </a:t>
            </a:r>
            <a:r>
              <a:rPr lang="en-US" err="1"/>
              <a:t>Caliptra</a:t>
            </a:r>
            <a:r>
              <a:rPr lang="en-US"/>
              <a:t> Workshop:</a:t>
            </a:r>
            <a:br>
              <a:rPr lang="en-US"/>
            </a:br>
            <a:r>
              <a:rPr lang="en-US" sz="6000"/>
              <a:t>Attestation Architecture</a:t>
            </a:r>
            <a:endParaRPr lang="en-US"/>
          </a:p>
        </p:txBody>
      </p:sp>
      <p:sp>
        <p:nvSpPr>
          <p:cNvPr id="3" name="Subtitle 2">
            <a:extLst>
              <a:ext uri="{FF2B5EF4-FFF2-40B4-BE49-F238E27FC236}">
                <a16:creationId xmlns:a16="http://schemas.microsoft.com/office/drawing/2014/main" id="{9970C0CD-5495-E56F-CD42-1974CE7536BC}"/>
              </a:ext>
            </a:extLst>
          </p:cNvPr>
          <p:cNvSpPr>
            <a:spLocks noGrp="1"/>
          </p:cNvSpPr>
          <p:nvPr>
            <p:ph type="subTitle" idx="1"/>
          </p:nvPr>
        </p:nvSpPr>
        <p:spPr/>
        <p:txBody>
          <a:bodyPr/>
          <a:lstStyle/>
          <a:p>
            <a:r>
              <a:rPr lang="en-US"/>
              <a:t>Fabrizio D’Amato (AMD)</a:t>
            </a:r>
          </a:p>
          <a:p>
            <a:r>
              <a:rPr lang="en-US"/>
              <a:t>Jeff Andersen (Google)</a:t>
            </a:r>
          </a:p>
        </p:txBody>
      </p:sp>
    </p:spTree>
    <p:extLst>
      <p:ext uri="{BB962C8B-B14F-4D97-AF65-F5344CB8AC3E}">
        <p14:creationId xmlns:p14="http://schemas.microsoft.com/office/powerpoint/2010/main" val="3697101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C8AD4-BB51-C657-C3A3-B72A3802CA4E}"/>
              </a:ext>
            </a:extLst>
          </p:cNvPr>
          <p:cNvSpPr>
            <a:spLocks noGrp="1"/>
          </p:cNvSpPr>
          <p:nvPr>
            <p:ph type="title"/>
          </p:nvPr>
        </p:nvSpPr>
        <p:spPr/>
        <p:txBody>
          <a:bodyPr/>
          <a:lstStyle/>
          <a:p>
            <a:r>
              <a:rPr lang="en-US" dirty="0"/>
              <a:t>Journey Measurement: Cold Boot</a:t>
            </a:r>
          </a:p>
        </p:txBody>
      </p:sp>
      <p:sp>
        <p:nvSpPr>
          <p:cNvPr id="5" name="TextBox 4">
            <a:extLst>
              <a:ext uri="{FF2B5EF4-FFF2-40B4-BE49-F238E27FC236}">
                <a16:creationId xmlns:a16="http://schemas.microsoft.com/office/drawing/2014/main" id="{C2A95B74-7195-BAA6-2CEB-13E2DF1476A4}"/>
              </a:ext>
            </a:extLst>
          </p:cNvPr>
          <p:cNvSpPr txBox="1"/>
          <p:nvPr/>
        </p:nvSpPr>
        <p:spPr>
          <a:xfrm>
            <a:off x="2108446" y="2001063"/>
            <a:ext cx="8360563" cy="369332"/>
          </a:xfrm>
          <a:prstGeom prst="rect">
            <a:avLst/>
          </a:prstGeom>
          <a:noFill/>
        </p:spPr>
        <p:txBody>
          <a:bodyPr wrap="square" rtlCol="0">
            <a:spAutoFit/>
          </a:bodyPr>
          <a:lstStyle/>
          <a:p>
            <a:r>
              <a:rPr lang="en-US" dirty="0"/>
              <a:t>The</a:t>
            </a:r>
            <a:r>
              <a:rPr lang="en-US" i="1" dirty="0"/>
              <a:t> </a:t>
            </a:r>
            <a:r>
              <a:rPr lang="en-US" dirty="0"/>
              <a:t>initial </a:t>
            </a:r>
            <a:r>
              <a:rPr lang="en-US" b="1" i="1" dirty="0" err="1"/>
              <a:t>IntegrityRegisters</a:t>
            </a:r>
            <a:r>
              <a:rPr lang="en-US" dirty="0"/>
              <a:t> reference value is included as a claim in the </a:t>
            </a:r>
            <a:r>
              <a:rPr lang="en-US" dirty="0" err="1"/>
              <a:t>CoRIM</a:t>
            </a:r>
            <a:endParaRPr lang="en-US" dirty="0"/>
          </a:p>
        </p:txBody>
      </p:sp>
      <p:sp>
        <p:nvSpPr>
          <p:cNvPr id="6" name="Rectangle 5">
            <a:extLst>
              <a:ext uri="{FF2B5EF4-FFF2-40B4-BE49-F238E27FC236}">
                <a16:creationId xmlns:a16="http://schemas.microsoft.com/office/drawing/2014/main" id="{DCC82A74-FDCA-C80A-DB83-8C1B8DE79F0A}"/>
              </a:ext>
            </a:extLst>
          </p:cNvPr>
          <p:cNvSpPr/>
          <p:nvPr/>
        </p:nvSpPr>
        <p:spPr>
          <a:xfrm>
            <a:off x="2341423" y="3335132"/>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dirty="0"/>
              <a:t>Fwids</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b="1" dirty="0" err="1">
                <a:solidFill>
                  <a:schemeClr val="accent4">
                    <a:lumMod val="50000"/>
                  </a:schemeClr>
                </a:solidFill>
              </a:rPr>
              <a:t>IntegrityRegisters</a:t>
            </a:r>
            <a:endParaRPr lang="en-US" b="1" dirty="0">
              <a:solidFill>
                <a:schemeClr val="accent4">
                  <a:lumMod val="50000"/>
                </a:schemeClr>
              </a:solidFill>
            </a:endParaRPr>
          </a:p>
        </p:txBody>
      </p:sp>
      <p:sp>
        <p:nvSpPr>
          <p:cNvPr id="7" name="TextBox 6">
            <a:extLst>
              <a:ext uri="{FF2B5EF4-FFF2-40B4-BE49-F238E27FC236}">
                <a16:creationId xmlns:a16="http://schemas.microsoft.com/office/drawing/2014/main" id="{3E189C5A-B18D-8010-5178-9E55681761EA}"/>
              </a:ext>
            </a:extLst>
          </p:cNvPr>
          <p:cNvSpPr txBox="1"/>
          <p:nvPr/>
        </p:nvSpPr>
        <p:spPr>
          <a:xfrm>
            <a:off x="2341423" y="3055673"/>
            <a:ext cx="2398442" cy="369332"/>
          </a:xfrm>
          <a:prstGeom prst="rect">
            <a:avLst/>
          </a:prstGeom>
          <a:noFill/>
        </p:spPr>
        <p:txBody>
          <a:bodyPr wrap="square" rtlCol="0">
            <a:spAutoFit/>
          </a:bodyPr>
          <a:lstStyle/>
          <a:p>
            <a:pPr algn="ctr"/>
            <a:r>
              <a:rPr lang="en-US" err="1"/>
              <a:t>TCBInfo</a:t>
            </a:r>
            <a:endParaRPr lang="en-US"/>
          </a:p>
        </p:txBody>
      </p:sp>
      <p:sp>
        <p:nvSpPr>
          <p:cNvPr id="9" name="Rectangle 8">
            <a:extLst>
              <a:ext uri="{FF2B5EF4-FFF2-40B4-BE49-F238E27FC236}">
                <a16:creationId xmlns:a16="http://schemas.microsoft.com/office/drawing/2014/main" id="{7C5B9BE5-1BCC-8C46-49C4-E4FF34DC635F}"/>
              </a:ext>
            </a:extLst>
          </p:cNvPr>
          <p:cNvSpPr/>
          <p:nvPr/>
        </p:nvSpPr>
        <p:spPr>
          <a:xfrm>
            <a:off x="7980014" y="3335132"/>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dirty="0"/>
              <a:t>Digests</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b="1" dirty="0" err="1">
                <a:solidFill>
                  <a:schemeClr val="accent4">
                    <a:lumMod val="50000"/>
                  </a:schemeClr>
                </a:solidFill>
              </a:rPr>
              <a:t>IntegrityRegisters</a:t>
            </a:r>
            <a:endParaRPr lang="en-US" b="1" dirty="0">
              <a:solidFill>
                <a:schemeClr val="accent4">
                  <a:lumMod val="50000"/>
                </a:schemeClr>
              </a:solidFill>
            </a:endParaRPr>
          </a:p>
        </p:txBody>
      </p:sp>
      <p:sp>
        <p:nvSpPr>
          <p:cNvPr id="12" name="TextBox 11">
            <a:extLst>
              <a:ext uri="{FF2B5EF4-FFF2-40B4-BE49-F238E27FC236}">
                <a16:creationId xmlns:a16="http://schemas.microsoft.com/office/drawing/2014/main" id="{A1275E29-B6D1-33D0-B113-5D8984791090}"/>
              </a:ext>
            </a:extLst>
          </p:cNvPr>
          <p:cNvSpPr txBox="1"/>
          <p:nvPr/>
        </p:nvSpPr>
        <p:spPr>
          <a:xfrm>
            <a:off x="5181701" y="3908409"/>
            <a:ext cx="2398442" cy="646331"/>
          </a:xfrm>
          <a:prstGeom prst="rect">
            <a:avLst/>
          </a:prstGeom>
          <a:noFill/>
        </p:spPr>
        <p:txBody>
          <a:bodyPr wrap="square" rtlCol="0">
            <a:spAutoFit/>
          </a:bodyPr>
          <a:lstStyle/>
          <a:p>
            <a:pPr algn="ctr"/>
            <a:r>
              <a:rPr lang="en-US" dirty="0"/>
              <a:t>Cold Boot</a:t>
            </a:r>
          </a:p>
          <a:p>
            <a:pPr algn="ctr"/>
            <a:r>
              <a:rPr lang="en-US" dirty="0"/>
              <a:t>Claims Match?</a:t>
            </a:r>
          </a:p>
        </p:txBody>
      </p:sp>
      <p:cxnSp>
        <p:nvCxnSpPr>
          <p:cNvPr id="14" name="Straight Arrow Connector 13">
            <a:extLst>
              <a:ext uri="{FF2B5EF4-FFF2-40B4-BE49-F238E27FC236}">
                <a16:creationId xmlns:a16="http://schemas.microsoft.com/office/drawing/2014/main" id="{BEE8267F-4DDA-E688-768A-E5F75B22480A}"/>
              </a:ext>
            </a:extLst>
          </p:cNvPr>
          <p:cNvCxnSpPr/>
          <p:nvPr/>
        </p:nvCxnSpPr>
        <p:spPr>
          <a:xfrm>
            <a:off x="4819374" y="4563165"/>
            <a:ext cx="3123096" cy="0"/>
          </a:xfrm>
          <a:prstGeom prst="straightConnector1">
            <a:avLst/>
          </a:prstGeom>
          <a:ln>
            <a:solidFill>
              <a:schemeClr val="accent4">
                <a:lumMod val="75000"/>
              </a:schemeClr>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15" name="TextBox 14">
            <a:extLst>
              <a:ext uri="{FF2B5EF4-FFF2-40B4-BE49-F238E27FC236}">
                <a16:creationId xmlns:a16="http://schemas.microsoft.com/office/drawing/2014/main" id="{5425874F-8F7C-FD61-2E7A-0BC2C1AE745A}"/>
              </a:ext>
            </a:extLst>
          </p:cNvPr>
          <p:cNvSpPr txBox="1"/>
          <p:nvPr/>
        </p:nvSpPr>
        <p:spPr>
          <a:xfrm>
            <a:off x="8017558" y="2791663"/>
            <a:ext cx="2398442" cy="615553"/>
          </a:xfrm>
          <a:prstGeom prst="rect">
            <a:avLst/>
          </a:prstGeom>
          <a:noFill/>
        </p:spPr>
        <p:txBody>
          <a:bodyPr wrap="square" rtlCol="0">
            <a:spAutoFit/>
          </a:bodyPr>
          <a:lstStyle/>
          <a:p>
            <a:pPr algn="ctr"/>
            <a:r>
              <a:rPr lang="en-US" err="1"/>
              <a:t>CoRIM</a:t>
            </a:r>
            <a:r>
              <a:rPr lang="en-US"/>
              <a:t> </a:t>
            </a:r>
          </a:p>
          <a:p>
            <a:pPr algn="ctr"/>
            <a:r>
              <a:rPr lang="en-US" sz="1600"/>
              <a:t>(Measurement Map)</a:t>
            </a:r>
          </a:p>
        </p:txBody>
      </p:sp>
      <p:sp>
        <p:nvSpPr>
          <p:cNvPr id="10" name="Rectangle 9">
            <a:extLst>
              <a:ext uri="{FF2B5EF4-FFF2-40B4-BE49-F238E27FC236}">
                <a16:creationId xmlns:a16="http://schemas.microsoft.com/office/drawing/2014/main" id="{B6BBA281-1AA4-B2A3-2FAE-FDAA9E3DC782}"/>
              </a:ext>
            </a:extLst>
          </p:cNvPr>
          <p:cNvSpPr/>
          <p:nvPr/>
        </p:nvSpPr>
        <p:spPr>
          <a:xfrm>
            <a:off x="2341423" y="5192645"/>
            <a:ext cx="2398442" cy="390937"/>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a:solidFill>
                  <a:schemeClr val="bg1"/>
                </a:solidFill>
              </a:rPr>
              <a:t>Device</a:t>
            </a:r>
          </a:p>
        </p:txBody>
      </p:sp>
      <p:sp>
        <p:nvSpPr>
          <p:cNvPr id="11" name="Rectangle 10">
            <a:extLst>
              <a:ext uri="{FF2B5EF4-FFF2-40B4-BE49-F238E27FC236}">
                <a16:creationId xmlns:a16="http://schemas.microsoft.com/office/drawing/2014/main" id="{3F8868FD-C170-78F8-C82A-2C8C43FEBBAB}"/>
              </a:ext>
            </a:extLst>
          </p:cNvPr>
          <p:cNvSpPr/>
          <p:nvPr/>
        </p:nvSpPr>
        <p:spPr>
          <a:xfrm>
            <a:off x="5263528" y="5192644"/>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Verifier</a:t>
            </a:r>
          </a:p>
        </p:txBody>
      </p:sp>
      <p:sp>
        <p:nvSpPr>
          <p:cNvPr id="13" name="Rectangle 12">
            <a:extLst>
              <a:ext uri="{FF2B5EF4-FFF2-40B4-BE49-F238E27FC236}">
                <a16:creationId xmlns:a16="http://schemas.microsoft.com/office/drawing/2014/main" id="{ABEF3E5B-6D7B-4E9F-DB95-5AFE34373250}"/>
              </a:ext>
            </a:extLst>
          </p:cNvPr>
          <p:cNvSpPr/>
          <p:nvPr/>
        </p:nvSpPr>
        <p:spPr>
          <a:xfrm>
            <a:off x="7980013" y="5192644"/>
            <a:ext cx="2886769" cy="390937"/>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r>
              <a:rPr lang="en-US" b="1" dirty="0">
                <a:solidFill>
                  <a:schemeClr val="bg1"/>
                </a:solidFill>
              </a:rPr>
              <a:t>Reference Value Provider</a:t>
            </a:r>
          </a:p>
        </p:txBody>
      </p:sp>
      <p:sp>
        <p:nvSpPr>
          <p:cNvPr id="17" name="Rectangle: Rounded Corners 16">
            <a:extLst>
              <a:ext uri="{FF2B5EF4-FFF2-40B4-BE49-F238E27FC236}">
                <a16:creationId xmlns:a16="http://schemas.microsoft.com/office/drawing/2014/main" id="{C64D22A5-667A-F682-676C-C26DC64F86DA}"/>
              </a:ext>
            </a:extLst>
          </p:cNvPr>
          <p:cNvSpPr/>
          <p:nvPr/>
        </p:nvSpPr>
        <p:spPr>
          <a:xfrm>
            <a:off x="2055437" y="1965931"/>
            <a:ext cx="8360563" cy="460264"/>
          </a:xfrm>
          <a:prstGeom prst="roundRect">
            <a:avLst/>
          </a:prstGeom>
          <a:noFill/>
          <a:ln w="28575">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5543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8A10F-8498-64DC-E46A-CB8415D9B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7F69DE-B3E8-CF56-EBDE-AC9D3735004F}"/>
              </a:ext>
            </a:extLst>
          </p:cNvPr>
          <p:cNvSpPr>
            <a:spLocks noGrp="1"/>
          </p:cNvSpPr>
          <p:nvPr>
            <p:ph type="title"/>
          </p:nvPr>
        </p:nvSpPr>
        <p:spPr>
          <a:xfrm>
            <a:off x="521208" y="978408"/>
            <a:ext cx="11155680" cy="700201"/>
          </a:xfrm>
        </p:spPr>
        <p:txBody>
          <a:bodyPr>
            <a:normAutofit fontScale="90000"/>
          </a:bodyPr>
          <a:lstStyle/>
          <a:p>
            <a:r>
              <a:rPr lang="en-US" dirty="0"/>
              <a:t>Journey Measurement: Hitless Update</a:t>
            </a:r>
          </a:p>
        </p:txBody>
      </p:sp>
      <p:sp>
        <p:nvSpPr>
          <p:cNvPr id="5" name="Rectangle 4">
            <a:extLst>
              <a:ext uri="{FF2B5EF4-FFF2-40B4-BE49-F238E27FC236}">
                <a16:creationId xmlns:a16="http://schemas.microsoft.com/office/drawing/2014/main" id="{418F743E-0D88-9523-D282-71AA509872FA}"/>
              </a:ext>
            </a:extLst>
          </p:cNvPr>
          <p:cNvSpPr/>
          <p:nvPr/>
        </p:nvSpPr>
        <p:spPr>
          <a:xfrm>
            <a:off x="1413771" y="2985037"/>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dirty="0"/>
              <a:t>Fwids</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b="1" dirty="0" err="1">
                <a:solidFill>
                  <a:schemeClr val="accent4">
                    <a:lumMod val="50000"/>
                  </a:schemeClr>
                </a:solidFill>
              </a:rPr>
              <a:t>IntegrityRegisters</a:t>
            </a:r>
            <a:endParaRPr lang="en-US" b="1" dirty="0">
              <a:solidFill>
                <a:schemeClr val="accent4">
                  <a:lumMod val="50000"/>
                </a:schemeClr>
              </a:solidFill>
            </a:endParaRPr>
          </a:p>
        </p:txBody>
      </p:sp>
      <p:sp>
        <p:nvSpPr>
          <p:cNvPr id="6" name="TextBox 5">
            <a:extLst>
              <a:ext uri="{FF2B5EF4-FFF2-40B4-BE49-F238E27FC236}">
                <a16:creationId xmlns:a16="http://schemas.microsoft.com/office/drawing/2014/main" id="{620ECB02-4A4F-7B27-F570-BD1F96B6635F}"/>
              </a:ext>
            </a:extLst>
          </p:cNvPr>
          <p:cNvSpPr txBox="1"/>
          <p:nvPr/>
        </p:nvSpPr>
        <p:spPr>
          <a:xfrm>
            <a:off x="1413771" y="2705578"/>
            <a:ext cx="2398442" cy="369332"/>
          </a:xfrm>
          <a:prstGeom prst="rect">
            <a:avLst/>
          </a:prstGeom>
          <a:noFill/>
        </p:spPr>
        <p:txBody>
          <a:bodyPr wrap="square" rtlCol="0">
            <a:spAutoFit/>
          </a:bodyPr>
          <a:lstStyle/>
          <a:p>
            <a:pPr algn="ctr"/>
            <a:r>
              <a:rPr lang="en-US" err="1"/>
              <a:t>TCBInfo</a:t>
            </a:r>
            <a:endParaRPr lang="en-US"/>
          </a:p>
        </p:txBody>
      </p:sp>
      <p:sp>
        <p:nvSpPr>
          <p:cNvPr id="7" name="Rectangle 6">
            <a:extLst>
              <a:ext uri="{FF2B5EF4-FFF2-40B4-BE49-F238E27FC236}">
                <a16:creationId xmlns:a16="http://schemas.microsoft.com/office/drawing/2014/main" id="{EBB38B2A-58FB-2CCF-0040-E8870FA2B19B}"/>
              </a:ext>
            </a:extLst>
          </p:cNvPr>
          <p:cNvSpPr/>
          <p:nvPr/>
        </p:nvSpPr>
        <p:spPr>
          <a:xfrm>
            <a:off x="8620538" y="2619515"/>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10" name="TextBox 9">
            <a:extLst>
              <a:ext uri="{FF2B5EF4-FFF2-40B4-BE49-F238E27FC236}">
                <a16:creationId xmlns:a16="http://schemas.microsoft.com/office/drawing/2014/main" id="{3E16D99E-F1F8-D556-F363-3C666F1AD052}"/>
              </a:ext>
            </a:extLst>
          </p:cNvPr>
          <p:cNvSpPr txBox="1"/>
          <p:nvPr/>
        </p:nvSpPr>
        <p:spPr>
          <a:xfrm>
            <a:off x="8658083" y="2076046"/>
            <a:ext cx="2398442" cy="615553"/>
          </a:xfrm>
          <a:prstGeom prst="rect">
            <a:avLst/>
          </a:prstGeom>
          <a:noFill/>
        </p:spPr>
        <p:txBody>
          <a:bodyPr wrap="square" rtlCol="0">
            <a:spAutoFit/>
          </a:bodyPr>
          <a:lstStyle/>
          <a:p>
            <a:pPr algn="ctr"/>
            <a:r>
              <a:rPr lang="en-US" dirty="0" err="1"/>
              <a:t>CoRIM</a:t>
            </a:r>
            <a:r>
              <a:rPr lang="en-US" dirty="0"/>
              <a:t> </a:t>
            </a:r>
          </a:p>
          <a:p>
            <a:pPr algn="ctr"/>
            <a:r>
              <a:rPr lang="en-US" sz="1600" dirty="0"/>
              <a:t>(Measurement Map)</a:t>
            </a:r>
          </a:p>
        </p:txBody>
      </p:sp>
      <p:sp>
        <p:nvSpPr>
          <p:cNvPr id="11" name="Rectangle 10">
            <a:extLst>
              <a:ext uri="{FF2B5EF4-FFF2-40B4-BE49-F238E27FC236}">
                <a16:creationId xmlns:a16="http://schemas.microsoft.com/office/drawing/2014/main" id="{FC76DBC2-1F62-5272-917B-2CCD40BAAA84}"/>
              </a:ext>
            </a:extLst>
          </p:cNvPr>
          <p:cNvSpPr/>
          <p:nvPr/>
        </p:nvSpPr>
        <p:spPr>
          <a:xfrm>
            <a:off x="1413771" y="6358840"/>
            <a:ext cx="2398442" cy="390937"/>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a:solidFill>
                  <a:schemeClr val="bg1"/>
                </a:solidFill>
              </a:rPr>
              <a:t>Device</a:t>
            </a:r>
          </a:p>
        </p:txBody>
      </p:sp>
      <p:sp>
        <p:nvSpPr>
          <p:cNvPr id="12" name="Rectangle 11">
            <a:extLst>
              <a:ext uri="{FF2B5EF4-FFF2-40B4-BE49-F238E27FC236}">
                <a16:creationId xmlns:a16="http://schemas.microsoft.com/office/drawing/2014/main" id="{1EAB188D-E25D-BE11-9223-F4FFEBDBB1E4}"/>
              </a:ext>
            </a:extLst>
          </p:cNvPr>
          <p:cNvSpPr/>
          <p:nvPr/>
        </p:nvSpPr>
        <p:spPr>
          <a:xfrm>
            <a:off x="4335876" y="6358839"/>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Verifier</a:t>
            </a:r>
          </a:p>
        </p:txBody>
      </p:sp>
      <p:sp>
        <p:nvSpPr>
          <p:cNvPr id="13" name="Rectangle 12">
            <a:extLst>
              <a:ext uri="{FF2B5EF4-FFF2-40B4-BE49-F238E27FC236}">
                <a16:creationId xmlns:a16="http://schemas.microsoft.com/office/drawing/2014/main" id="{0C883D25-376B-4CDF-1063-690241B4850B}"/>
              </a:ext>
            </a:extLst>
          </p:cNvPr>
          <p:cNvSpPr/>
          <p:nvPr/>
        </p:nvSpPr>
        <p:spPr>
          <a:xfrm>
            <a:off x="8620538" y="6358839"/>
            <a:ext cx="2886769" cy="390937"/>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r>
              <a:rPr lang="en-US" b="1" dirty="0">
                <a:solidFill>
                  <a:schemeClr val="bg1"/>
                </a:solidFill>
              </a:rPr>
              <a:t>Reference Value Provider</a:t>
            </a:r>
          </a:p>
        </p:txBody>
      </p:sp>
      <p:sp>
        <p:nvSpPr>
          <p:cNvPr id="23" name="Rectangle 22">
            <a:extLst>
              <a:ext uri="{FF2B5EF4-FFF2-40B4-BE49-F238E27FC236}">
                <a16:creationId xmlns:a16="http://schemas.microsoft.com/office/drawing/2014/main" id="{85A59818-8BCC-86FE-F3BA-B16032311CCD}"/>
              </a:ext>
            </a:extLst>
          </p:cNvPr>
          <p:cNvSpPr/>
          <p:nvPr/>
        </p:nvSpPr>
        <p:spPr>
          <a:xfrm>
            <a:off x="8658083" y="4416553"/>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B</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24" name="Rectangle 23">
            <a:extLst>
              <a:ext uri="{FF2B5EF4-FFF2-40B4-BE49-F238E27FC236}">
                <a16:creationId xmlns:a16="http://schemas.microsoft.com/office/drawing/2014/main" id="{4C7A30DC-8EC1-B981-C504-92E842ED211F}"/>
              </a:ext>
            </a:extLst>
          </p:cNvPr>
          <p:cNvSpPr/>
          <p:nvPr/>
        </p:nvSpPr>
        <p:spPr>
          <a:xfrm>
            <a:off x="4296119" y="2981862"/>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endParaRPr lang="en-US" b="1" dirty="0">
              <a:solidFill>
                <a:schemeClr val="accent4">
                  <a:lumMod val="50000"/>
                </a:schemeClr>
              </a:solidFill>
            </a:endParaRPr>
          </a:p>
          <a:p>
            <a:endParaRPr lang="en-US" b="1" dirty="0">
              <a:solidFill>
                <a:schemeClr val="accent4">
                  <a:lumMod val="50000"/>
                </a:schemeClr>
              </a:solidFill>
            </a:endParaRPr>
          </a:p>
          <a:p>
            <a:pPr marL="285750" indent="-285750">
              <a:buFontTx/>
              <a:buChar char="-"/>
            </a:pPr>
            <a:r>
              <a:rPr lang="en-US" b="1" dirty="0">
                <a:solidFill>
                  <a:schemeClr val="accent4">
                    <a:lumMod val="50000"/>
                  </a:schemeClr>
                </a:solidFill>
              </a:rPr>
              <a:t>Digest B</a:t>
            </a:r>
          </a:p>
        </p:txBody>
      </p:sp>
      <p:sp>
        <p:nvSpPr>
          <p:cNvPr id="25" name="TextBox 24">
            <a:extLst>
              <a:ext uri="{FF2B5EF4-FFF2-40B4-BE49-F238E27FC236}">
                <a16:creationId xmlns:a16="http://schemas.microsoft.com/office/drawing/2014/main" id="{74F0B1AF-13AB-620D-05F1-432BC061AD7E}"/>
              </a:ext>
            </a:extLst>
          </p:cNvPr>
          <p:cNvSpPr txBox="1"/>
          <p:nvPr/>
        </p:nvSpPr>
        <p:spPr>
          <a:xfrm>
            <a:off x="4170013" y="2615705"/>
            <a:ext cx="2398442" cy="369332"/>
          </a:xfrm>
          <a:prstGeom prst="rect">
            <a:avLst/>
          </a:prstGeom>
          <a:noFill/>
        </p:spPr>
        <p:txBody>
          <a:bodyPr wrap="square" rtlCol="0">
            <a:spAutoFit/>
          </a:bodyPr>
          <a:lstStyle/>
          <a:p>
            <a:pPr algn="ctr"/>
            <a:r>
              <a:rPr lang="en-US" dirty="0"/>
              <a:t>Event Log</a:t>
            </a:r>
            <a:endParaRPr lang="en-US" sz="1600" dirty="0"/>
          </a:p>
        </p:txBody>
      </p:sp>
      <p:sp>
        <p:nvSpPr>
          <p:cNvPr id="55" name="TextBox 54">
            <a:extLst>
              <a:ext uri="{FF2B5EF4-FFF2-40B4-BE49-F238E27FC236}">
                <a16:creationId xmlns:a16="http://schemas.microsoft.com/office/drawing/2014/main" id="{496DC01F-54F0-DDD5-962F-D6720ABE0147}"/>
              </a:ext>
            </a:extLst>
          </p:cNvPr>
          <p:cNvSpPr txBox="1"/>
          <p:nvPr/>
        </p:nvSpPr>
        <p:spPr>
          <a:xfrm>
            <a:off x="1308795" y="1958068"/>
            <a:ext cx="6648747" cy="369332"/>
          </a:xfrm>
          <a:prstGeom prst="rect">
            <a:avLst/>
          </a:prstGeom>
          <a:noFill/>
        </p:spPr>
        <p:txBody>
          <a:bodyPr wrap="square" rtlCol="0">
            <a:spAutoFit/>
          </a:bodyPr>
          <a:lstStyle/>
          <a:p>
            <a:r>
              <a:rPr lang="en-US" b="1" dirty="0"/>
              <a:t>1.</a:t>
            </a:r>
            <a:r>
              <a:rPr lang="en-US" dirty="0"/>
              <a:t> Check if Digests Matches w/ </a:t>
            </a:r>
            <a:r>
              <a:rPr lang="en-US" dirty="0" err="1"/>
              <a:t>CoRIM</a:t>
            </a:r>
            <a:r>
              <a:rPr lang="en-US" dirty="0"/>
              <a:t> Reference Value</a:t>
            </a:r>
            <a:endParaRPr lang="en-US" sz="2000" dirty="0"/>
          </a:p>
        </p:txBody>
      </p:sp>
      <p:sp>
        <p:nvSpPr>
          <p:cNvPr id="21" name="Rectangle: Rounded Corners 20">
            <a:extLst>
              <a:ext uri="{FF2B5EF4-FFF2-40B4-BE49-F238E27FC236}">
                <a16:creationId xmlns:a16="http://schemas.microsoft.com/office/drawing/2014/main" id="{C41C6901-7DD0-CDDD-F27E-3D33A5ED7A05}"/>
              </a:ext>
            </a:extLst>
          </p:cNvPr>
          <p:cNvSpPr/>
          <p:nvPr/>
        </p:nvSpPr>
        <p:spPr>
          <a:xfrm>
            <a:off x="1236133" y="1896533"/>
            <a:ext cx="5770034" cy="499534"/>
          </a:xfrm>
          <a:prstGeom prst="roundRect">
            <a:avLst/>
          </a:prstGeom>
          <a:noFill/>
          <a:ln>
            <a:solidFill>
              <a:srgbClr val="0070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4625DA2-16D0-1631-53D2-DFD919607EE6}"/>
              </a:ext>
            </a:extLst>
          </p:cNvPr>
          <p:cNvSpPr/>
          <p:nvPr/>
        </p:nvSpPr>
        <p:spPr>
          <a:xfrm>
            <a:off x="1272970" y="2760134"/>
            <a:ext cx="2601850" cy="4051300"/>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Arrow: Right 30">
            <a:extLst>
              <a:ext uri="{FF2B5EF4-FFF2-40B4-BE49-F238E27FC236}">
                <a16:creationId xmlns:a16="http://schemas.microsoft.com/office/drawing/2014/main" id="{66A9CB70-ED9E-DD02-8953-1929A2F4DF96}"/>
              </a:ext>
            </a:extLst>
          </p:cNvPr>
          <p:cNvSpPr/>
          <p:nvPr/>
        </p:nvSpPr>
        <p:spPr>
          <a:xfrm>
            <a:off x="6840794" y="3490221"/>
            <a:ext cx="1595967" cy="7662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9162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D936E-D463-CA1C-DAD5-897281DA14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74163-B973-9F3B-F599-44A847768742}"/>
              </a:ext>
            </a:extLst>
          </p:cNvPr>
          <p:cNvSpPr>
            <a:spLocks noGrp="1"/>
          </p:cNvSpPr>
          <p:nvPr>
            <p:ph type="title"/>
          </p:nvPr>
        </p:nvSpPr>
        <p:spPr>
          <a:xfrm>
            <a:off x="521208" y="978408"/>
            <a:ext cx="11155680" cy="700201"/>
          </a:xfrm>
        </p:spPr>
        <p:txBody>
          <a:bodyPr>
            <a:normAutofit fontScale="90000"/>
          </a:bodyPr>
          <a:lstStyle/>
          <a:p>
            <a:r>
              <a:rPr lang="en-US" dirty="0"/>
              <a:t>Journey Measurement: Hitless Update</a:t>
            </a:r>
          </a:p>
        </p:txBody>
      </p:sp>
      <p:sp>
        <p:nvSpPr>
          <p:cNvPr id="5" name="Rectangle 4">
            <a:extLst>
              <a:ext uri="{FF2B5EF4-FFF2-40B4-BE49-F238E27FC236}">
                <a16:creationId xmlns:a16="http://schemas.microsoft.com/office/drawing/2014/main" id="{65C5E5A7-9430-1CA7-8C40-58FCD83590EC}"/>
              </a:ext>
            </a:extLst>
          </p:cNvPr>
          <p:cNvSpPr/>
          <p:nvPr/>
        </p:nvSpPr>
        <p:spPr>
          <a:xfrm>
            <a:off x="1413771" y="2979347"/>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dirty="0"/>
              <a:t>Fwids</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b="1" dirty="0" err="1">
                <a:solidFill>
                  <a:schemeClr val="accent4">
                    <a:lumMod val="50000"/>
                  </a:schemeClr>
                </a:solidFill>
              </a:rPr>
              <a:t>IntegrityRegisters</a:t>
            </a:r>
            <a:endParaRPr lang="en-US" b="1" dirty="0">
              <a:solidFill>
                <a:schemeClr val="accent4">
                  <a:lumMod val="50000"/>
                </a:schemeClr>
              </a:solidFill>
            </a:endParaRPr>
          </a:p>
        </p:txBody>
      </p:sp>
      <p:sp>
        <p:nvSpPr>
          <p:cNvPr id="6" name="TextBox 5">
            <a:extLst>
              <a:ext uri="{FF2B5EF4-FFF2-40B4-BE49-F238E27FC236}">
                <a16:creationId xmlns:a16="http://schemas.microsoft.com/office/drawing/2014/main" id="{FA671583-D9B7-60AA-095B-30FBCE8D81B9}"/>
              </a:ext>
            </a:extLst>
          </p:cNvPr>
          <p:cNvSpPr txBox="1"/>
          <p:nvPr/>
        </p:nvSpPr>
        <p:spPr>
          <a:xfrm>
            <a:off x="1413771" y="2699888"/>
            <a:ext cx="2398442" cy="369332"/>
          </a:xfrm>
          <a:prstGeom prst="rect">
            <a:avLst/>
          </a:prstGeom>
          <a:noFill/>
        </p:spPr>
        <p:txBody>
          <a:bodyPr wrap="square" rtlCol="0">
            <a:spAutoFit/>
          </a:bodyPr>
          <a:lstStyle/>
          <a:p>
            <a:pPr algn="ctr"/>
            <a:r>
              <a:rPr lang="en-US" err="1"/>
              <a:t>TCBInfo</a:t>
            </a:r>
            <a:endParaRPr lang="en-US"/>
          </a:p>
        </p:txBody>
      </p:sp>
      <p:sp>
        <p:nvSpPr>
          <p:cNvPr id="7" name="Rectangle 6">
            <a:extLst>
              <a:ext uri="{FF2B5EF4-FFF2-40B4-BE49-F238E27FC236}">
                <a16:creationId xmlns:a16="http://schemas.microsoft.com/office/drawing/2014/main" id="{7692FC45-03F8-7A1B-282C-C8BD8E7B2E9C}"/>
              </a:ext>
            </a:extLst>
          </p:cNvPr>
          <p:cNvSpPr/>
          <p:nvPr/>
        </p:nvSpPr>
        <p:spPr>
          <a:xfrm>
            <a:off x="8620538" y="2619515"/>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10" name="TextBox 9">
            <a:extLst>
              <a:ext uri="{FF2B5EF4-FFF2-40B4-BE49-F238E27FC236}">
                <a16:creationId xmlns:a16="http://schemas.microsoft.com/office/drawing/2014/main" id="{A1EFA3AA-75D1-02BA-8E3E-B05AECAE91B3}"/>
              </a:ext>
            </a:extLst>
          </p:cNvPr>
          <p:cNvSpPr txBox="1"/>
          <p:nvPr/>
        </p:nvSpPr>
        <p:spPr>
          <a:xfrm>
            <a:off x="8658083" y="2076046"/>
            <a:ext cx="2398442" cy="615553"/>
          </a:xfrm>
          <a:prstGeom prst="rect">
            <a:avLst/>
          </a:prstGeom>
          <a:noFill/>
        </p:spPr>
        <p:txBody>
          <a:bodyPr wrap="square" rtlCol="0">
            <a:spAutoFit/>
          </a:bodyPr>
          <a:lstStyle/>
          <a:p>
            <a:pPr algn="ctr"/>
            <a:r>
              <a:rPr lang="en-US" dirty="0" err="1"/>
              <a:t>CoRIM</a:t>
            </a:r>
            <a:r>
              <a:rPr lang="en-US" dirty="0"/>
              <a:t> </a:t>
            </a:r>
          </a:p>
          <a:p>
            <a:pPr algn="ctr"/>
            <a:r>
              <a:rPr lang="en-US" sz="1600" dirty="0"/>
              <a:t>(Measurement Map)</a:t>
            </a:r>
          </a:p>
        </p:txBody>
      </p:sp>
      <p:sp>
        <p:nvSpPr>
          <p:cNvPr id="11" name="Rectangle 10">
            <a:extLst>
              <a:ext uri="{FF2B5EF4-FFF2-40B4-BE49-F238E27FC236}">
                <a16:creationId xmlns:a16="http://schemas.microsoft.com/office/drawing/2014/main" id="{68915E45-90B2-1CAB-BC5F-9D037F256C38}"/>
              </a:ext>
            </a:extLst>
          </p:cNvPr>
          <p:cNvSpPr/>
          <p:nvPr/>
        </p:nvSpPr>
        <p:spPr>
          <a:xfrm>
            <a:off x="1413771" y="6358840"/>
            <a:ext cx="2398442" cy="390937"/>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a:solidFill>
                  <a:schemeClr val="bg1"/>
                </a:solidFill>
              </a:rPr>
              <a:t>Device</a:t>
            </a:r>
          </a:p>
        </p:txBody>
      </p:sp>
      <p:sp>
        <p:nvSpPr>
          <p:cNvPr id="12" name="Rectangle 11">
            <a:extLst>
              <a:ext uri="{FF2B5EF4-FFF2-40B4-BE49-F238E27FC236}">
                <a16:creationId xmlns:a16="http://schemas.microsoft.com/office/drawing/2014/main" id="{95C231B8-BCF7-6648-98D7-8F81AA090F80}"/>
              </a:ext>
            </a:extLst>
          </p:cNvPr>
          <p:cNvSpPr/>
          <p:nvPr/>
        </p:nvSpPr>
        <p:spPr>
          <a:xfrm>
            <a:off x="4335876" y="6358839"/>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Verifier</a:t>
            </a:r>
          </a:p>
        </p:txBody>
      </p:sp>
      <p:sp>
        <p:nvSpPr>
          <p:cNvPr id="13" name="Rectangle 12">
            <a:extLst>
              <a:ext uri="{FF2B5EF4-FFF2-40B4-BE49-F238E27FC236}">
                <a16:creationId xmlns:a16="http://schemas.microsoft.com/office/drawing/2014/main" id="{3AE6D777-D170-27B2-F68F-7AECDB4DF30E}"/>
              </a:ext>
            </a:extLst>
          </p:cNvPr>
          <p:cNvSpPr/>
          <p:nvPr/>
        </p:nvSpPr>
        <p:spPr>
          <a:xfrm>
            <a:off x="8620538" y="6358839"/>
            <a:ext cx="2886769" cy="390937"/>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r>
              <a:rPr lang="en-US" b="1" dirty="0">
                <a:solidFill>
                  <a:schemeClr val="bg1"/>
                </a:solidFill>
              </a:rPr>
              <a:t>Reference Value Provider</a:t>
            </a:r>
          </a:p>
        </p:txBody>
      </p:sp>
      <p:sp>
        <p:nvSpPr>
          <p:cNvPr id="23" name="Rectangle 22">
            <a:extLst>
              <a:ext uri="{FF2B5EF4-FFF2-40B4-BE49-F238E27FC236}">
                <a16:creationId xmlns:a16="http://schemas.microsoft.com/office/drawing/2014/main" id="{03C78C38-386E-DDAC-7956-B2A292401B9E}"/>
              </a:ext>
            </a:extLst>
          </p:cNvPr>
          <p:cNvSpPr/>
          <p:nvPr/>
        </p:nvSpPr>
        <p:spPr>
          <a:xfrm>
            <a:off x="8658083" y="4416553"/>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B</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24" name="Rectangle 23">
            <a:extLst>
              <a:ext uri="{FF2B5EF4-FFF2-40B4-BE49-F238E27FC236}">
                <a16:creationId xmlns:a16="http://schemas.microsoft.com/office/drawing/2014/main" id="{8A03FAD3-BF8E-6B92-EBC7-A4D609273657}"/>
              </a:ext>
            </a:extLst>
          </p:cNvPr>
          <p:cNvSpPr/>
          <p:nvPr/>
        </p:nvSpPr>
        <p:spPr>
          <a:xfrm>
            <a:off x="4296119" y="2979347"/>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endParaRPr lang="en-US" b="1" dirty="0">
              <a:solidFill>
                <a:schemeClr val="accent4">
                  <a:lumMod val="50000"/>
                </a:schemeClr>
              </a:solidFill>
            </a:endParaRPr>
          </a:p>
          <a:p>
            <a:endParaRPr lang="en-US" b="1" dirty="0">
              <a:solidFill>
                <a:schemeClr val="accent4">
                  <a:lumMod val="50000"/>
                </a:schemeClr>
              </a:solidFill>
            </a:endParaRPr>
          </a:p>
          <a:p>
            <a:pPr marL="285750" indent="-285750">
              <a:buFontTx/>
              <a:buChar char="-"/>
            </a:pPr>
            <a:r>
              <a:rPr lang="en-US" b="1" dirty="0">
                <a:solidFill>
                  <a:schemeClr val="accent4">
                    <a:lumMod val="50000"/>
                  </a:schemeClr>
                </a:solidFill>
              </a:rPr>
              <a:t>Digest B</a:t>
            </a:r>
          </a:p>
        </p:txBody>
      </p:sp>
      <p:sp>
        <p:nvSpPr>
          <p:cNvPr id="25" name="TextBox 24">
            <a:extLst>
              <a:ext uri="{FF2B5EF4-FFF2-40B4-BE49-F238E27FC236}">
                <a16:creationId xmlns:a16="http://schemas.microsoft.com/office/drawing/2014/main" id="{B6195258-4404-297F-68CC-B890B0AFBDBA}"/>
              </a:ext>
            </a:extLst>
          </p:cNvPr>
          <p:cNvSpPr txBox="1"/>
          <p:nvPr/>
        </p:nvSpPr>
        <p:spPr>
          <a:xfrm>
            <a:off x="4170013" y="2610015"/>
            <a:ext cx="2398442" cy="369332"/>
          </a:xfrm>
          <a:prstGeom prst="rect">
            <a:avLst/>
          </a:prstGeom>
          <a:noFill/>
        </p:spPr>
        <p:txBody>
          <a:bodyPr wrap="square" rtlCol="0">
            <a:spAutoFit/>
          </a:bodyPr>
          <a:lstStyle/>
          <a:p>
            <a:pPr algn="ctr"/>
            <a:r>
              <a:rPr lang="en-US" dirty="0"/>
              <a:t>Event Log</a:t>
            </a:r>
            <a:endParaRPr lang="en-US" sz="1600" dirty="0"/>
          </a:p>
        </p:txBody>
      </p:sp>
      <p:sp>
        <p:nvSpPr>
          <p:cNvPr id="30" name="Rectangle 29">
            <a:extLst>
              <a:ext uri="{FF2B5EF4-FFF2-40B4-BE49-F238E27FC236}">
                <a16:creationId xmlns:a16="http://schemas.microsoft.com/office/drawing/2014/main" id="{89FE244E-CF60-7F56-1812-50AF7432F6CF}"/>
              </a:ext>
            </a:extLst>
          </p:cNvPr>
          <p:cNvSpPr/>
          <p:nvPr/>
        </p:nvSpPr>
        <p:spPr>
          <a:xfrm>
            <a:off x="4258572" y="5309986"/>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err="1">
                <a:solidFill>
                  <a:schemeClr val="bg1"/>
                </a:solidFill>
              </a:rPr>
              <a:t>RefVal</a:t>
            </a:r>
            <a:r>
              <a:rPr lang="en-US" b="1" dirty="0">
                <a:solidFill>
                  <a:schemeClr val="bg1"/>
                </a:solidFill>
              </a:rPr>
              <a:t> = (0 | A | B)</a:t>
            </a:r>
          </a:p>
        </p:txBody>
      </p:sp>
      <p:sp>
        <p:nvSpPr>
          <p:cNvPr id="40" name="Arrow: Down 39">
            <a:extLst>
              <a:ext uri="{FF2B5EF4-FFF2-40B4-BE49-F238E27FC236}">
                <a16:creationId xmlns:a16="http://schemas.microsoft.com/office/drawing/2014/main" id="{28E18A6F-DC69-78B4-E8BD-AD8DED2787CB}"/>
              </a:ext>
            </a:extLst>
          </p:cNvPr>
          <p:cNvSpPr/>
          <p:nvPr/>
        </p:nvSpPr>
        <p:spPr>
          <a:xfrm>
            <a:off x="5287723" y="4555515"/>
            <a:ext cx="340139" cy="63610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F889B426-EF58-8FFE-E3DF-22CA51F093E0}"/>
              </a:ext>
            </a:extLst>
          </p:cNvPr>
          <p:cNvSpPr/>
          <p:nvPr/>
        </p:nvSpPr>
        <p:spPr>
          <a:xfrm>
            <a:off x="1316570" y="1858433"/>
            <a:ext cx="4902200" cy="499534"/>
          </a:xfrm>
          <a:prstGeom prst="roundRect">
            <a:avLst/>
          </a:prstGeom>
          <a:noFill/>
          <a:ln>
            <a:solidFill>
              <a:srgbClr val="0070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8B2D6916-11EB-D445-DDDA-34E999D55E60}"/>
              </a:ext>
            </a:extLst>
          </p:cNvPr>
          <p:cNvSpPr txBox="1"/>
          <p:nvPr/>
        </p:nvSpPr>
        <p:spPr>
          <a:xfrm>
            <a:off x="1439337" y="1905000"/>
            <a:ext cx="4601633" cy="369332"/>
          </a:xfrm>
          <a:prstGeom prst="rect">
            <a:avLst/>
          </a:prstGeom>
          <a:noFill/>
        </p:spPr>
        <p:txBody>
          <a:bodyPr wrap="square" rtlCol="0">
            <a:spAutoFit/>
          </a:bodyPr>
          <a:lstStyle/>
          <a:p>
            <a:r>
              <a:rPr lang="en-US" b="1" dirty="0"/>
              <a:t>2. </a:t>
            </a:r>
            <a:r>
              <a:rPr lang="en-US" dirty="0"/>
              <a:t>Calculate Reference Value from Event Log</a:t>
            </a:r>
          </a:p>
        </p:txBody>
      </p:sp>
      <p:sp>
        <p:nvSpPr>
          <p:cNvPr id="8" name="Rectangle 7">
            <a:extLst>
              <a:ext uri="{FF2B5EF4-FFF2-40B4-BE49-F238E27FC236}">
                <a16:creationId xmlns:a16="http://schemas.microsoft.com/office/drawing/2014/main" id="{CC4C31BB-516C-5C22-ACDC-19F9CF1C119D}"/>
              </a:ext>
            </a:extLst>
          </p:cNvPr>
          <p:cNvSpPr/>
          <p:nvPr/>
        </p:nvSpPr>
        <p:spPr>
          <a:xfrm>
            <a:off x="8343900" y="1761067"/>
            <a:ext cx="3416300" cy="5096933"/>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2623E75-A004-726D-C5E3-296497A4550D}"/>
              </a:ext>
            </a:extLst>
          </p:cNvPr>
          <p:cNvSpPr/>
          <p:nvPr/>
        </p:nvSpPr>
        <p:spPr>
          <a:xfrm>
            <a:off x="1283245" y="2760134"/>
            <a:ext cx="2601850" cy="4051300"/>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42416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D67D4-1E8F-ACB9-E0BE-C0F2EFBACE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6FC5D-C461-023B-BB82-A7E318769B0C}"/>
              </a:ext>
            </a:extLst>
          </p:cNvPr>
          <p:cNvSpPr>
            <a:spLocks noGrp="1"/>
          </p:cNvSpPr>
          <p:nvPr>
            <p:ph type="title"/>
          </p:nvPr>
        </p:nvSpPr>
        <p:spPr>
          <a:xfrm>
            <a:off x="521208" y="978408"/>
            <a:ext cx="11155680" cy="700201"/>
          </a:xfrm>
        </p:spPr>
        <p:txBody>
          <a:bodyPr>
            <a:normAutofit fontScale="90000"/>
          </a:bodyPr>
          <a:lstStyle/>
          <a:p>
            <a:r>
              <a:rPr lang="en-US" dirty="0"/>
              <a:t>Journey Measurement: Hitless Update</a:t>
            </a:r>
          </a:p>
        </p:txBody>
      </p:sp>
      <p:sp>
        <p:nvSpPr>
          <p:cNvPr id="5" name="Rectangle 4">
            <a:extLst>
              <a:ext uri="{FF2B5EF4-FFF2-40B4-BE49-F238E27FC236}">
                <a16:creationId xmlns:a16="http://schemas.microsoft.com/office/drawing/2014/main" id="{FF57B0AA-6E96-BD80-B1F7-B83DBF9133CC}"/>
              </a:ext>
            </a:extLst>
          </p:cNvPr>
          <p:cNvSpPr/>
          <p:nvPr/>
        </p:nvSpPr>
        <p:spPr>
          <a:xfrm>
            <a:off x="1413771" y="2979347"/>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dirty="0"/>
              <a:t>Fwids</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b="1" dirty="0" err="1">
                <a:solidFill>
                  <a:schemeClr val="accent4">
                    <a:lumMod val="50000"/>
                  </a:schemeClr>
                </a:solidFill>
              </a:rPr>
              <a:t>IntegrityRegisters</a:t>
            </a:r>
            <a:endParaRPr lang="en-US" b="1" dirty="0">
              <a:solidFill>
                <a:schemeClr val="accent4">
                  <a:lumMod val="50000"/>
                </a:schemeClr>
              </a:solidFill>
            </a:endParaRPr>
          </a:p>
        </p:txBody>
      </p:sp>
      <p:sp>
        <p:nvSpPr>
          <p:cNvPr id="6" name="TextBox 5">
            <a:extLst>
              <a:ext uri="{FF2B5EF4-FFF2-40B4-BE49-F238E27FC236}">
                <a16:creationId xmlns:a16="http://schemas.microsoft.com/office/drawing/2014/main" id="{88A048DD-ED8C-2206-28AF-C33459A9C92C}"/>
              </a:ext>
            </a:extLst>
          </p:cNvPr>
          <p:cNvSpPr txBox="1"/>
          <p:nvPr/>
        </p:nvSpPr>
        <p:spPr>
          <a:xfrm>
            <a:off x="1413771" y="2699888"/>
            <a:ext cx="2398442" cy="369332"/>
          </a:xfrm>
          <a:prstGeom prst="rect">
            <a:avLst/>
          </a:prstGeom>
          <a:noFill/>
        </p:spPr>
        <p:txBody>
          <a:bodyPr wrap="square" rtlCol="0">
            <a:spAutoFit/>
          </a:bodyPr>
          <a:lstStyle/>
          <a:p>
            <a:pPr algn="ctr"/>
            <a:r>
              <a:rPr lang="en-US" err="1"/>
              <a:t>TCBInfo</a:t>
            </a:r>
            <a:endParaRPr lang="en-US"/>
          </a:p>
        </p:txBody>
      </p:sp>
      <p:sp>
        <p:nvSpPr>
          <p:cNvPr id="7" name="Rectangle 6">
            <a:extLst>
              <a:ext uri="{FF2B5EF4-FFF2-40B4-BE49-F238E27FC236}">
                <a16:creationId xmlns:a16="http://schemas.microsoft.com/office/drawing/2014/main" id="{83263D27-9FB5-A331-FE59-5AA0022CB9CE}"/>
              </a:ext>
            </a:extLst>
          </p:cNvPr>
          <p:cNvSpPr/>
          <p:nvPr/>
        </p:nvSpPr>
        <p:spPr>
          <a:xfrm>
            <a:off x="8620538" y="2619515"/>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10" name="TextBox 9">
            <a:extLst>
              <a:ext uri="{FF2B5EF4-FFF2-40B4-BE49-F238E27FC236}">
                <a16:creationId xmlns:a16="http://schemas.microsoft.com/office/drawing/2014/main" id="{176B627F-89FE-ADFC-C55B-6DCA103E9F0A}"/>
              </a:ext>
            </a:extLst>
          </p:cNvPr>
          <p:cNvSpPr txBox="1"/>
          <p:nvPr/>
        </p:nvSpPr>
        <p:spPr>
          <a:xfrm>
            <a:off x="8658083" y="2076046"/>
            <a:ext cx="2398442" cy="615553"/>
          </a:xfrm>
          <a:prstGeom prst="rect">
            <a:avLst/>
          </a:prstGeom>
          <a:noFill/>
        </p:spPr>
        <p:txBody>
          <a:bodyPr wrap="square" rtlCol="0">
            <a:spAutoFit/>
          </a:bodyPr>
          <a:lstStyle/>
          <a:p>
            <a:pPr algn="ctr"/>
            <a:r>
              <a:rPr lang="en-US" dirty="0" err="1"/>
              <a:t>CoRIM</a:t>
            </a:r>
            <a:r>
              <a:rPr lang="en-US" dirty="0"/>
              <a:t> </a:t>
            </a:r>
          </a:p>
          <a:p>
            <a:pPr algn="ctr"/>
            <a:r>
              <a:rPr lang="en-US" sz="1600" dirty="0"/>
              <a:t>(Measurement Map)</a:t>
            </a:r>
          </a:p>
        </p:txBody>
      </p:sp>
      <p:sp>
        <p:nvSpPr>
          <p:cNvPr id="11" name="Rectangle 10">
            <a:extLst>
              <a:ext uri="{FF2B5EF4-FFF2-40B4-BE49-F238E27FC236}">
                <a16:creationId xmlns:a16="http://schemas.microsoft.com/office/drawing/2014/main" id="{A68AEE39-A99F-7F73-2EC1-1124183063EF}"/>
              </a:ext>
            </a:extLst>
          </p:cNvPr>
          <p:cNvSpPr/>
          <p:nvPr/>
        </p:nvSpPr>
        <p:spPr>
          <a:xfrm>
            <a:off x="1413771" y="6358840"/>
            <a:ext cx="2398442" cy="390937"/>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a:solidFill>
                  <a:schemeClr val="bg1"/>
                </a:solidFill>
              </a:rPr>
              <a:t>Device</a:t>
            </a:r>
          </a:p>
        </p:txBody>
      </p:sp>
      <p:sp>
        <p:nvSpPr>
          <p:cNvPr id="12" name="Rectangle 11">
            <a:extLst>
              <a:ext uri="{FF2B5EF4-FFF2-40B4-BE49-F238E27FC236}">
                <a16:creationId xmlns:a16="http://schemas.microsoft.com/office/drawing/2014/main" id="{DE7D7088-C531-C47A-C168-480D4F66A072}"/>
              </a:ext>
            </a:extLst>
          </p:cNvPr>
          <p:cNvSpPr/>
          <p:nvPr/>
        </p:nvSpPr>
        <p:spPr>
          <a:xfrm>
            <a:off x="4335876" y="6358839"/>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1"/>
                </a:solidFill>
              </a:rPr>
              <a:t>Verifier</a:t>
            </a:r>
          </a:p>
        </p:txBody>
      </p:sp>
      <p:sp>
        <p:nvSpPr>
          <p:cNvPr id="13" name="Rectangle 12">
            <a:extLst>
              <a:ext uri="{FF2B5EF4-FFF2-40B4-BE49-F238E27FC236}">
                <a16:creationId xmlns:a16="http://schemas.microsoft.com/office/drawing/2014/main" id="{BA0D6618-1A3E-BE99-3C4D-228640C7EF4B}"/>
              </a:ext>
            </a:extLst>
          </p:cNvPr>
          <p:cNvSpPr/>
          <p:nvPr/>
        </p:nvSpPr>
        <p:spPr>
          <a:xfrm>
            <a:off x="8620538" y="6358839"/>
            <a:ext cx="2886769" cy="390937"/>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r>
              <a:rPr lang="en-US" b="1" dirty="0">
                <a:solidFill>
                  <a:schemeClr val="bg1"/>
                </a:solidFill>
              </a:rPr>
              <a:t>Reference Value Provider</a:t>
            </a:r>
          </a:p>
        </p:txBody>
      </p:sp>
      <p:sp>
        <p:nvSpPr>
          <p:cNvPr id="23" name="Rectangle 22">
            <a:extLst>
              <a:ext uri="{FF2B5EF4-FFF2-40B4-BE49-F238E27FC236}">
                <a16:creationId xmlns:a16="http://schemas.microsoft.com/office/drawing/2014/main" id="{E9DE1F67-7ED7-291A-90CB-E9E928766CC3}"/>
              </a:ext>
            </a:extLst>
          </p:cNvPr>
          <p:cNvSpPr/>
          <p:nvPr/>
        </p:nvSpPr>
        <p:spPr>
          <a:xfrm>
            <a:off x="8658083" y="4416553"/>
            <a:ext cx="2886768" cy="1458140"/>
          </a:xfrm>
          <a:prstGeom prst="rect">
            <a:avLst/>
          </a:prstGeom>
          <a:solidFill>
            <a:srgbClr val="7030A0">
              <a:alpha val="66000"/>
            </a:srgbClr>
          </a:solidFill>
          <a:ln>
            <a:noFill/>
          </a:ln>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B</a:t>
            </a:r>
          </a:p>
          <a:p>
            <a:pPr marL="285750" indent="-285750">
              <a:buFontTx/>
              <a:buChar char="-"/>
            </a:pPr>
            <a:r>
              <a:rPr lang="en-US" dirty="0" err="1"/>
              <a:t>Svn</a:t>
            </a:r>
            <a:endParaRPr lang="en-US" dirty="0"/>
          </a:p>
          <a:p>
            <a:pPr marL="285750" indent="-285750">
              <a:buFontTx/>
              <a:buChar char="-"/>
            </a:pPr>
            <a:r>
              <a:rPr lang="en-US" dirty="0"/>
              <a:t>Flags</a:t>
            </a:r>
          </a:p>
          <a:p>
            <a:pPr marL="285750" indent="-285750">
              <a:buFontTx/>
              <a:buChar char="-"/>
            </a:pPr>
            <a:r>
              <a:rPr lang="en-US" dirty="0" err="1"/>
              <a:t>IntegrityRegisters</a:t>
            </a:r>
            <a:endParaRPr lang="en-US" dirty="0"/>
          </a:p>
        </p:txBody>
      </p:sp>
      <p:sp>
        <p:nvSpPr>
          <p:cNvPr id="24" name="Rectangle 23">
            <a:extLst>
              <a:ext uri="{FF2B5EF4-FFF2-40B4-BE49-F238E27FC236}">
                <a16:creationId xmlns:a16="http://schemas.microsoft.com/office/drawing/2014/main" id="{7F4ED168-F494-DF7D-9932-1F9EAB422F45}"/>
              </a:ext>
            </a:extLst>
          </p:cNvPr>
          <p:cNvSpPr/>
          <p:nvPr/>
        </p:nvSpPr>
        <p:spPr>
          <a:xfrm>
            <a:off x="4296119" y="2979347"/>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b="1" dirty="0">
                <a:solidFill>
                  <a:schemeClr val="accent4">
                    <a:lumMod val="50000"/>
                  </a:schemeClr>
                </a:solidFill>
              </a:rPr>
              <a:t>Digest A</a:t>
            </a:r>
          </a:p>
          <a:p>
            <a:pPr marL="285750" indent="-285750">
              <a:buFontTx/>
              <a:buChar char="-"/>
            </a:pPr>
            <a:endParaRPr lang="en-US" b="1" dirty="0">
              <a:solidFill>
                <a:schemeClr val="accent4">
                  <a:lumMod val="50000"/>
                </a:schemeClr>
              </a:solidFill>
            </a:endParaRPr>
          </a:p>
          <a:p>
            <a:endParaRPr lang="en-US" b="1" dirty="0">
              <a:solidFill>
                <a:schemeClr val="accent4">
                  <a:lumMod val="50000"/>
                </a:schemeClr>
              </a:solidFill>
            </a:endParaRPr>
          </a:p>
          <a:p>
            <a:pPr marL="285750" indent="-285750">
              <a:buFontTx/>
              <a:buChar char="-"/>
            </a:pPr>
            <a:r>
              <a:rPr lang="en-US" b="1" dirty="0">
                <a:solidFill>
                  <a:schemeClr val="accent4">
                    <a:lumMod val="50000"/>
                  </a:schemeClr>
                </a:solidFill>
              </a:rPr>
              <a:t>Digest B</a:t>
            </a:r>
          </a:p>
        </p:txBody>
      </p:sp>
      <p:sp>
        <p:nvSpPr>
          <p:cNvPr id="25" name="TextBox 24">
            <a:extLst>
              <a:ext uri="{FF2B5EF4-FFF2-40B4-BE49-F238E27FC236}">
                <a16:creationId xmlns:a16="http://schemas.microsoft.com/office/drawing/2014/main" id="{89C9E579-2C6E-2990-FCFC-DD6F23C5A191}"/>
              </a:ext>
            </a:extLst>
          </p:cNvPr>
          <p:cNvSpPr txBox="1"/>
          <p:nvPr/>
        </p:nvSpPr>
        <p:spPr>
          <a:xfrm>
            <a:off x="4170013" y="2610015"/>
            <a:ext cx="2398442" cy="369332"/>
          </a:xfrm>
          <a:prstGeom prst="rect">
            <a:avLst/>
          </a:prstGeom>
          <a:noFill/>
        </p:spPr>
        <p:txBody>
          <a:bodyPr wrap="square" rtlCol="0">
            <a:spAutoFit/>
          </a:bodyPr>
          <a:lstStyle/>
          <a:p>
            <a:pPr algn="ctr"/>
            <a:r>
              <a:rPr lang="en-US" dirty="0"/>
              <a:t>Event Log</a:t>
            </a:r>
            <a:endParaRPr lang="en-US" sz="1600" dirty="0"/>
          </a:p>
        </p:txBody>
      </p:sp>
      <p:sp>
        <p:nvSpPr>
          <p:cNvPr id="30" name="Rectangle 29">
            <a:extLst>
              <a:ext uri="{FF2B5EF4-FFF2-40B4-BE49-F238E27FC236}">
                <a16:creationId xmlns:a16="http://schemas.microsoft.com/office/drawing/2014/main" id="{2C83557B-4D1D-6B10-F01B-2933B0CB815C}"/>
              </a:ext>
            </a:extLst>
          </p:cNvPr>
          <p:cNvSpPr/>
          <p:nvPr/>
        </p:nvSpPr>
        <p:spPr>
          <a:xfrm>
            <a:off x="4258572" y="5309986"/>
            <a:ext cx="2398442" cy="390937"/>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err="1">
                <a:solidFill>
                  <a:schemeClr val="bg1"/>
                </a:solidFill>
              </a:rPr>
              <a:t>RefVal</a:t>
            </a:r>
            <a:r>
              <a:rPr lang="en-US" b="1" dirty="0">
                <a:solidFill>
                  <a:schemeClr val="bg1"/>
                </a:solidFill>
              </a:rPr>
              <a:t> = (0 | A | B)</a:t>
            </a:r>
          </a:p>
        </p:txBody>
      </p:sp>
      <p:sp>
        <p:nvSpPr>
          <p:cNvPr id="3" name="Rectangle: Rounded Corners 2">
            <a:extLst>
              <a:ext uri="{FF2B5EF4-FFF2-40B4-BE49-F238E27FC236}">
                <a16:creationId xmlns:a16="http://schemas.microsoft.com/office/drawing/2014/main" id="{B970D64A-4B45-0109-D47A-D20F9B652D65}"/>
              </a:ext>
            </a:extLst>
          </p:cNvPr>
          <p:cNvSpPr/>
          <p:nvPr/>
        </p:nvSpPr>
        <p:spPr>
          <a:xfrm>
            <a:off x="1316570" y="1858433"/>
            <a:ext cx="6493930" cy="499534"/>
          </a:xfrm>
          <a:prstGeom prst="roundRect">
            <a:avLst/>
          </a:prstGeom>
          <a:noFill/>
          <a:ln>
            <a:solidFill>
              <a:srgbClr val="0070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E148A94-5EB6-B7F7-D004-72818841BB92}"/>
              </a:ext>
            </a:extLst>
          </p:cNvPr>
          <p:cNvSpPr txBox="1"/>
          <p:nvPr/>
        </p:nvSpPr>
        <p:spPr>
          <a:xfrm>
            <a:off x="1439337" y="1905000"/>
            <a:ext cx="5782730" cy="369332"/>
          </a:xfrm>
          <a:prstGeom prst="rect">
            <a:avLst/>
          </a:prstGeom>
          <a:noFill/>
        </p:spPr>
        <p:txBody>
          <a:bodyPr wrap="square" rtlCol="0">
            <a:spAutoFit/>
          </a:bodyPr>
          <a:lstStyle/>
          <a:p>
            <a:r>
              <a:rPr lang="en-US" b="1" dirty="0"/>
              <a:t>3. </a:t>
            </a:r>
            <a:r>
              <a:rPr lang="en-US" dirty="0"/>
              <a:t>Compare Reference Value against Evidence </a:t>
            </a:r>
          </a:p>
        </p:txBody>
      </p:sp>
      <p:sp>
        <p:nvSpPr>
          <p:cNvPr id="8" name="Rectangle 7">
            <a:extLst>
              <a:ext uri="{FF2B5EF4-FFF2-40B4-BE49-F238E27FC236}">
                <a16:creationId xmlns:a16="http://schemas.microsoft.com/office/drawing/2014/main" id="{69890E28-27D1-8F43-8AE5-ADC76180C3EA}"/>
              </a:ext>
            </a:extLst>
          </p:cNvPr>
          <p:cNvSpPr/>
          <p:nvPr/>
        </p:nvSpPr>
        <p:spPr>
          <a:xfrm>
            <a:off x="8343900" y="1761067"/>
            <a:ext cx="3416300" cy="5096933"/>
          </a:xfrm>
          <a:prstGeom prst="rect">
            <a:avLst/>
          </a:prstGeom>
          <a:solidFill>
            <a:schemeClr val="bg1">
              <a:alpha val="77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Bent 8">
            <a:extLst>
              <a:ext uri="{FF2B5EF4-FFF2-40B4-BE49-F238E27FC236}">
                <a16:creationId xmlns:a16="http://schemas.microsoft.com/office/drawing/2014/main" id="{C4F01199-6A10-F52E-87E0-02C8541D48E8}"/>
              </a:ext>
            </a:extLst>
          </p:cNvPr>
          <p:cNvSpPr/>
          <p:nvPr/>
        </p:nvSpPr>
        <p:spPr>
          <a:xfrm rot="16200000">
            <a:off x="2731555" y="4200336"/>
            <a:ext cx="1064878" cy="1812047"/>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50630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BFBDBB9-7276-10C5-B8FF-D2FBC63C3A4F}"/>
              </a:ext>
            </a:extLst>
          </p:cNvPr>
          <p:cNvSpPr>
            <a:spLocks noGrp="1"/>
          </p:cNvSpPr>
          <p:nvPr>
            <p:ph type="title"/>
          </p:nvPr>
        </p:nvSpPr>
        <p:spPr/>
        <p:txBody>
          <a:bodyPr/>
          <a:lstStyle/>
          <a:p>
            <a:r>
              <a:rPr lang="en-US" dirty="0"/>
              <a:t>Call To Action</a:t>
            </a:r>
          </a:p>
        </p:txBody>
      </p:sp>
      <p:sp>
        <p:nvSpPr>
          <p:cNvPr id="7" name="TextBox 6">
            <a:extLst>
              <a:ext uri="{FF2B5EF4-FFF2-40B4-BE49-F238E27FC236}">
                <a16:creationId xmlns:a16="http://schemas.microsoft.com/office/drawing/2014/main" id="{4FC658E5-96B8-001D-D852-6C2E3D09C01F}"/>
              </a:ext>
            </a:extLst>
          </p:cNvPr>
          <p:cNvSpPr txBox="1"/>
          <p:nvPr/>
        </p:nvSpPr>
        <p:spPr>
          <a:xfrm>
            <a:off x="664192" y="2001671"/>
            <a:ext cx="9262281" cy="4247317"/>
          </a:xfrm>
          <a:prstGeom prst="rect">
            <a:avLst/>
          </a:prstGeom>
          <a:noFill/>
        </p:spPr>
        <p:txBody>
          <a:bodyPr wrap="square" rtlCol="0">
            <a:spAutoFit/>
          </a:bodyPr>
          <a:lstStyle/>
          <a:p>
            <a:pPr marL="285750" indent="-285750">
              <a:buFont typeface="Arial" panose="020B0604020202020204" pitchFamily="34" charset="0"/>
              <a:buChar char="•"/>
            </a:pPr>
            <a:r>
              <a:rPr lang="en-US" dirty="0"/>
              <a:t>Let’s standardize attestation protocol / formats and improve interoperability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Review the </a:t>
            </a:r>
            <a:r>
              <a:rPr lang="en-US" dirty="0" err="1">
                <a:hlinkClick r:id="rId2"/>
              </a:rPr>
              <a:t>CoRIM</a:t>
            </a:r>
            <a:r>
              <a:rPr lang="en-US" dirty="0">
                <a:hlinkClick r:id="rId2"/>
              </a:rPr>
              <a:t> Draft </a:t>
            </a:r>
            <a:r>
              <a:rPr lang="en-US" dirty="0"/>
              <a:t>and </a:t>
            </a:r>
            <a:r>
              <a:rPr lang="en-US" dirty="0">
                <a:hlinkClick r:id="rId3"/>
              </a:rPr>
              <a:t>RATS Attestation Architecture</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Review the </a:t>
            </a:r>
            <a:r>
              <a:rPr lang="en-US" dirty="0">
                <a:hlinkClick r:id="rId4"/>
              </a:rPr>
              <a:t>IETF Evidence Transformation Draft</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Review the </a:t>
            </a:r>
            <a:r>
              <a:rPr lang="en-US" dirty="0">
                <a:hlinkClick r:id="rId5"/>
              </a:rPr>
              <a:t>OCP EAT Profile Draft</a:t>
            </a:r>
            <a:endParaRPr lang="en-US" dirty="0"/>
          </a:p>
        </p:txBody>
      </p:sp>
    </p:spTree>
    <p:extLst>
      <p:ext uri="{BB962C8B-B14F-4D97-AF65-F5344CB8AC3E}">
        <p14:creationId xmlns:p14="http://schemas.microsoft.com/office/powerpoint/2010/main" val="1580672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B7582-C0DE-D03C-57D2-D204EF4E2D96}"/>
              </a:ext>
            </a:extLst>
          </p:cNvPr>
          <p:cNvSpPr>
            <a:spLocks noGrp="1"/>
          </p:cNvSpPr>
          <p:nvPr>
            <p:ph type="title"/>
          </p:nvPr>
        </p:nvSpPr>
        <p:spPr/>
        <p:txBody>
          <a:bodyPr/>
          <a:lstStyle/>
          <a:p>
            <a:r>
              <a:rPr lang="en-US" dirty="0"/>
              <a:t>Backup</a:t>
            </a:r>
          </a:p>
        </p:txBody>
      </p:sp>
    </p:spTree>
    <p:extLst>
      <p:ext uri="{BB962C8B-B14F-4D97-AF65-F5344CB8AC3E}">
        <p14:creationId xmlns:p14="http://schemas.microsoft.com/office/powerpoint/2010/main" val="1217955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91154-4FE9-709E-B00B-09F58C7C93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EDDAE-EA09-EB4D-78A8-8B74C524E0E8}"/>
              </a:ext>
            </a:extLst>
          </p:cNvPr>
          <p:cNvSpPr>
            <a:spLocks noGrp="1"/>
          </p:cNvSpPr>
          <p:nvPr>
            <p:ph type="title"/>
          </p:nvPr>
        </p:nvSpPr>
        <p:spPr/>
        <p:txBody>
          <a:bodyPr/>
          <a:lstStyle/>
          <a:p>
            <a:r>
              <a:rPr lang="en-US"/>
              <a:t>Journey Measurement: Hitless Update</a:t>
            </a:r>
          </a:p>
        </p:txBody>
      </p:sp>
      <p:sp>
        <p:nvSpPr>
          <p:cNvPr id="5" name="TextBox 4">
            <a:extLst>
              <a:ext uri="{FF2B5EF4-FFF2-40B4-BE49-F238E27FC236}">
                <a16:creationId xmlns:a16="http://schemas.microsoft.com/office/drawing/2014/main" id="{93D80126-28B4-5482-3C3E-52C0CC7D1896}"/>
              </a:ext>
            </a:extLst>
          </p:cNvPr>
          <p:cNvSpPr txBox="1"/>
          <p:nvPr/>
        </p:nvSpPr>
        <p:spPr>
          <a:xfrm>
            <a:off x="515112" y="1892451"/>
            <a:ext cx="10572574" cy="4801314"/>
          </a:xfrm>
          <a:prstGeom prst="rect">
            <a:avLst/>
          </a:prstGeom>
          <a:noFill/>
        </p:spPr>
        <p:txBody>
          <a:bodyPr wrap="square" rtlCol="0">
            <a:spAutoFit/>
          </a:bodyPr>
          <a:lstStyle/>
          <a:p>
            <a:r>
              <a:rPr lang="en-US" dirty="0" err="1"/>
              <a:t>CoRIM</a:t>
            </a:r>
            <a:r>
              <a:rPr lang="en-US" dirty="0"/>
              <a:t> can`t have a reference value for the </a:t>
            </a:r>
            <a:r>
              <a:rPr lang="en-US" b="1" i="1" dirty="0" err="1"/>
              <a:t>IntegrityRegisters</a:t>
            </a:r>
            <a:r>
              <a:rPr lang="en-US" dirty="0"/>
              <a:t> after Hitless Update</a:t>
            </a:r>
          </a:p>
          <a:p>
            <a:endParaRPr lang="en-US" dirty="0"/>
          </a:p>
          <a:p>
            <a:r>
              <a:rPr lang="en-US" b="1" dirty="0"/>
              <a:t>Appraisal Policy Steps:</a:t>
            </a:r>
            <a:endParaRPr lang="en-US" dirty="0"/>
          </a:p>
          <a:p>
            <a:pPr marL="342900" indent="-342900">
              <a:buFont typeface="+mj-lt"/>
              <a:buAutoNum type="arabicPeriod"/>
            </a:pPr>
            <a:r>
              <a:rPr lang="en-US" dirty="0"/>
              <a:t>The Verifier receives an event-log, which includes the ordered lists of digest updated since cold boot</a:t>
            </a:r>
          </a:p>
          <a:p>
            <a:pPr marL="800100" lvl="1" indent="-342900">
              <a:buFont typeface="Arial" panose="020B0604020202020204" pitchFamily="34" charset="0"/>
              <a:buChar char="•"/>
            </a:pPr>
            <a:r>
              <a:rPr lang="en-US" dirty="0"/>
              <a:t>Component (Vendor, Model, </a:t>
            </a:r>
            <a:r>
              <a:rPr lang="en-US" dirty="0" err="1"/>
              <a:t>ClassID</a:t>
            </a:r>
            <a:r>
              <a:rPr lang="en-US" dirty="0"/>
              <a:t>):</a:t>
            </a:r>
          </a:p>
          <a:p>
            <a:pPr marL="1257300" lvl="2" indent="-342900">
              <a:buFont typeface="Arial" panose="020B0604020202020204" pitchFamily="34" charset="0"/>
              <a:buChar char="•"/>
            </a:pPr>
            <a:r>
              <a:rPr lang="en-US" dirty="0"/>
              <a:t>Digest A</a:t>
            </a:r>
          </a:p>
          <a:p>
            <a:pPr marL="1257300" lvl="2" indent="-342900">
              <a:buFont typeface="Arial" panose="020B0604020202020204" pitchFamily="34" charset="0"/>
              <a:buChar char="•"/>
            </a:pPr>
            <a:r>
              <a:rPr lang="en-US" dirty="0"/>
              <a:t>Digest B</a:t>
            </a:r>
          </a:p>
          <a:p>
            <a:pPr marL="1257300" lvl="2" indent="-342900">
              <a:buFont typeface="Arial" panose="020B0604020202020204" pitchFamily="34" charset="0"/>
              <a:buChar char="•"/>
            </a:pPr>
            <a:r>
              <a:rPr lang="en-US" dirty="0"/>
              <a:t>Digest N</a:t>
            </a:r>
          </a:p>
          <a:p>
            <a:pPr lvl="2"/>
            <a:endParaRPr lang="en-US" dirty="0"/>
          </a:p>
          <a:p>
            <a:pPr marL="342900" indent="-342900">
              <a:buFont typeface="+mj-lt"/>
              <a:buAutoNum type="arabicPeriod"/>
            </a:pPr>
            <a:r>
              <a:rPr lang="en-US" dirty="0"/>
              <a:t>The Verifier corroborates Digests in the event-log against </a:t>
            </a:r>
            <a:r>
              <a:rPr lang="en-US" dirty="0" err="1"/>
              <a:t>CoRIM</a:t>
            </a:r>
            <a:r>
              <a:rPr lang="en-US" dirty="0"/>
              <a:t>(s)</a:t>
            </a:r>
          </a:p>
          <a:p>
            <a:endParaRPr lang="en-US" dirty="0"/>
          </a:p>
          <a:p>
            <a:r>
              <a:rPr lang="en-US" dirty="0"/>
              <a:t>3.   The Verifier calculates the Reference Value for the </a:t>
            </a:r>
            <a:r>
              <a:rPr lang="en-US" b="1" i="1" dirty="0" err="1"/>
              <a:t>IntegrityRegisters</a:t>
            </a:r>
            <a:endParaRPr lang="en-US" b="1" i="1" dirty="0"/>
          </a:p>
          <a:p>
            <a:pPr lvl="1"/>
            <a:r>
              <a:rPr lang="en-US" i="1" dirty="0"/>
              <a:t>- </a:t>
            </a:r>
            <a:r>
              <a:rPr lang="en-US" b="1" i="1" dirty="0" err="1"/>
              <a:t>RefVal_IntegrityRegisters</a:t>
            </a:r>
            <a:r>
              <a:rPr lang="en-US" b="1" i="1" dirty="0"/>
              <a:t> </a:t>
            </a:r>
            <a:r>
              <a:rPr lang="en-US" i="1" dirty="0"/>
              <a:t>= SHA384(</a:t>
            </a:r>
            <a:r>
              <a:rPr lang="en-US" i="1" dirty="0" err="1"/>
              <a:t>DigestA</a:t>
            </a:r>
            <a:r>
              <a:rPr lang="en-US" i="1" dirty="0"/>
              <a:t> | </a:t>
            </a:r>
            <a:r>
              <a:rPr lang="en-US" i="1" dirty="0" err="1"/>
              <a:t>DigestB</a:t>
            </a:r>
            <a:r>
              <a:rPr lang="en-US" i="1" dirty="0"/>
              <a:t> | </a:t>
            </a:r>
            <a:r>
              <a:rPr lang="en-US" i="1" dirty="0" err="1"/>
              <a:t>DigestB</a:t>
            </a:r>
            <a:r>
              <a:rPr lang="en-US" i="1" dirty="0"/>
              <a:t>)</a:t>
            </a:r>
          </a:p>
          <a:p>
            <a:pPr lvl="1"/>
            <a:endParaRPr lang="en-US" i="1" dirty="0"/>
          </a:p>
          <a:p>
            <a:r>
              <a:rPr lang="en-US" dirty="0"/>
              <a:t>4.    The Verifier corroborates the calculated Reference Value against the </a:t>
            </a:r>
            <a:r>
              <a:rPr lang="en-US" b="1" i="1" dirty="0" err="1"/>
              <a:t>IntegrityRegisters</a:t>
            </a:r>
            <a:r>
              <a:rPr lang="en-US" dirty="0"/>
              <a:t> from </a:t>
            </a:r>
            <a:r>
              <a:rPr lang="en-US" dirty="0" err="1"/>
              <a:t>TCBInfo</a:t>
            </a:r>
            <a:endParaRPr lang="en-US" dirty="0"/>
          </a:p>
          <a:p>
            <a:pPr marL="742950" lvl="1" indent="-285750">
              <a:buFontTx/>
              <a:buChar char="-"/>
            </a:pPr>
            <a:endParaRPr lang="en-US" dirty="0"/>
          </a:p>
          <a:p>
            <a:endParaRPr lang="en-US" dirty="0"/>
          </a:p>
        </p:txBody>
      </p:sp>
    </p:spTree>
    <p:extLst>
      <p:ext uri="{BB962C8B-B14F-4D97-AF65-F5344CB8AC3E}">
        <p14:creationId xmlns:p14="http://schemas.microsoft.com/office/powerpoint/2010/main" val="3246337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53517-745E-9304-509A-EA579F54B2A1}"/>
              </a:ext>
            </a:extLst>
          </p:cNvPr>
          <p:cNvSpPr>
            <a:spLocks noGrp="1"/>
          </p:cNvSpPr>
          <p:nvPr>
            <p:ph type="title"/>
          </p:nvPr>
        </p:nvSpPr>
        <p:spPr/>
        <p:txBody>
          <a:bodyPr/>
          <a:lstStyle/>
          <a:p>
            <a:r>
              <a:rPr lang="en-US" dirty="0"/>
              <a:t>Appraisal Policy of </a:t>
            </a:r>
            <a:r>
              <a:rPr lang="en-US" dirty="0" err="1"/>
              <a:t>Caliptra</a:t>
            </a:r>
            <a:r>
              <a:rPr lang="en-US" dirty="0"/>
              <a:t> </a:t>
            </a:r>
            <a:r>
              <a:rPr lang="en-US" dirty="0" err="1"/>
              <a:t>TCBInfo</a:t>
            </a:r>
            <a:endParaRPr lang="en-US" dirty="0"/>
          </a:p>
        </p:txBody>
      </p:sp>
      <p:pic>
        <p:nvPicPr>
          <p:cNvPr id="1026" name="Picture 2" descr="PlantUML diagram">
            <a:extLst>
              <a:ext uri="{FF2B5EF4-FFF2-40B4-BE49-F238E27FC236}">
                <a16:creationId xmlns:a16="http://schemas.microsoft.com/office/drawing/2014/main" id="{48B15F76-0782-8A77-8EEE-775C5A38AF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9718" y="1891857"/>
            <a:ext cx="3741074" cy="467499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B1AF9C1F-660D-DF24-0FA8-EF0A0477A4FF}"/>
              </a:ext>
            </a:extLst>
          </p:cNvPr>
          <p:cNvSpPr txBox="1"/>
          <p:nvPr/>
        </p:nvSpPr>
        <p:spPr>
          <a:xfrm>
            <a:off x="477672" y="1969827"/>
            <a:ext cx="7010400" cy="4832092"/>
          </a:xfrm>
          <a:prstGeom prst="rect">
            <a:avLst/>
          </a:prstGeom>
          <a:noFill/>
        </p:spPr>
        <p:txBody>
          <a:bodyPr wrap="square" rtlCol="0">
            <a:spAutoFit/>
          </a:bodyPr>
          <a:lstStyle/>
          <a:p>
            <a:r>
              <a:rPr lang="en-US" sz="1400" b="1" dirty="0"/>
              <a:t>1. Evidence Collection</a:t>
            </a:r>
            <a:r>
              <a:rPr lang="en-US" sz="1400" dirty="0"/>
              <a:t>: Relying Party collects Evidence from the Attester containing multiple Target Environments (TEs)</a:t>
            </a:r>
          </a:p>
          <a:p>
            <a:endParaRPr lang="en-US" sz="1400" dirty="0"/>
          </a:p>
          <a:p>
            <a:r>
              <a:rPr lang="en-US" sz="1400" b="1" dirty="0"/>
              <a:t>2. Data Provision</a:t>
            </a:r>
            <a:r>
              <a:rPr lang="en-US" sz="1400" dirty="0"/>
              <a:t>: Relying Party provides Evidence and Event Logs (if available) to Verifier, where each event log is specific to an individual TE (e.g., a firmware component)</a:t>
            </a:r>
          </a:p>
          <a:p>
            <a:endParaRPr lang="en-US" sz="1400" b="1" dirty="0"/>
          </a:p>
          <a:p>
            <a:r>
              <a:rPr lang="en-US" sz="1400" b="1" dirty="0"/>
              <a:t>3. TE Processing</a:t>
            </a:r>
            <a:r>
              <a:rPr lang="en-US" sz="1400" dirty="0"/>
              <a:t>: For each TE in the Evidence, the verifier looks for a reference value in the </a:t>
            </a:r>
            <a:r>
              <a:rPr lang="en-US" sz="1400" dirty="0" err="1"/>
              <a:t>CoRIM</a:t>
            </a:r>
            <a:endParaRPr lang="en-US" sz="1400" dirty="0"/>
          </a:p>
          <a:p>
            <a:endParaRPr lang="en-US" sz="1400" dirty="0"/>
          </a:p>
          <a:p>
            <a:r>
              <a:rPr lang="en-US" sz="1400" b="1" dirty="0"/>
              <a:t>4. Integrity-Registers Verification</a:t>
            </a:r>
            <a:r>
              <a:rPr lang="en-US" sz="1400" dirty="0"/>
              <a:t>: For the "integrity-registers" claim, if there's no match in </a:t>
            </a:r>
            <a:r>
              <a:rPr lang="en-US" sz="1400" dirty="0" err="1"/>
              <a:t>CoRIM</a:t>
            </a:r>
            <a:r>
              <a:rPr lang="en-US" sz="1400" dirty="0"/>
              <a:t>, the verifier:</a:t>
            </a:r>
          </a:p>
          <a:p>
            <a:pPr marL="742950" lvl="1" indent="-285750">
              <a:buFont typeface="Arial" panose="020B0604020202020204" pitchFamily="34" charset="0"/>
              <a:buChar char="•"/>
            </a:pPr>
            <a:r>
              <a:rPr lang="en-US" sz="1400" dirty="0"/>
              <a:t>Checks for an Event Log associated to the TE</a:t>
            </a:r>
          </a:p>
          <a:p>
            <a:pPr marL="742950" lvl="1" indent="-285750">
              <a:buFont typeface="Arial" panose="020B0604020202020204" pitchFamily="34" charset="0"/>
              <a:buChar char="•"/>
            </a:pPr>
            <a:r>
              <a:rPr lang="en-US" sz="1400" dirty="0"/>
              <a:t>If present, checks for a match to each Digest in the Event Log in </a:t>
            </a:r>
            <a:r>
              <a:rPr lang="en-US" sz="1400" dirty="0" err="1"/>
              <a:t>CoRIM</a:t>
            </a:r>
            <a:endParaRPr lang="en-US" sz="1400" dirty="0"/>
          </a:p>
          <a:p>
            <a:pPr marL="742950" lvl="1" indent="-285750">
              <a:buFont typeface="Arial" panose="020B0604020202020204" pitchFamily="34" charset="0"/>
              <a:buChar char="•"/>
            </a:pPr>
            <a:r>
              <a:rPr lang="en-US" sz="1400" dirty="0"/>
              <a:t>If pass, cumulates all digests in the Event Log and checks for match with integrity-registers</a:t>
            </a:r>
          </a:p>
          <a:p>
            <a:pPr lvl="1"/>
            <a:endParaRPr lang="en-US" sz="1400" dirty="0"/>
          </a:p>
          <a:p>
            <a:r>
              <a:rPr lang="en-US" sz="1400" b="1" dirty="0"/>
              <a:t>5. Endorsement Processing</a:t>
            </a:r>
            <a:r>
              <a:rPr lang="en-US" sz="1400" dirty="0"/>
              <a:t>: The Verifier looks for any endorsement associated to the TE (e.g., SAFE) and augments each TE with the </a:t>
            </a:r>
          </a:p>
          <a:p>
            <a:endParaRPr lang="en-US" sz="1400" dirty="0"/>
          </a:p>
          <a:p>
            <a:r>
              <a:rPr lang="en-US" sz="1400" b="1" dirty="0"/>
              <a:t>6. Endorsement</a:t>
            </a:r>
          </a:p>
          <a:p>
            <a:r>
              <a:rPr lang="en-US" sz="1400" b="1" dirty="0"/>
              <a:t>Result Return</a:t>
            </a:r>
            <a:r>
              <a:rPr lang="en-US" sz="1400" dirty="0"/>
              <a:t>: Return Pass/Fail and TE Augmentation to Relying Party</a:t>
            </a:r>
          </a:p>
          <a:p>
            <a:endParaRPr lang="en-US" sz="1400" dirty="0"/>
          </a:p>
        </p:txBody>
      </p:sp>
      <p:sp>
        <p:nvSpPr>
          <p:cNvPr id="6" name="Rectangle: Rounded Corners 5">
            <a:extLst>
              <a:ext uri="{FF2B5EF4-FFF2-40B4-BE49-F238E27FC236}">
                <a16:creationId xmlns:a16="http://schemas.microsoft.com/office/drawing/2014/main" id="{9C3AC1D3-1A20-2149-4170-E8DB68F301F9}"/>
              </a:ext>
            </a:extLst>
          </p:cNvPr>
          <p:cNvSpPr/>
          <p:nvPr/>
        </p:nvSpPr>
        <p:spPr>
          <a:xfrm>
            <a:off x="10045148" y="887896"/>
            <a:ext cx="1144104" cy="44615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Backup</a:t>
            </a:r>
          </a:p>
        </p:txBody>
      </p:sp>
    </p:spTree>
    <p:extLst>
      <p:ext uri="{BB962C8B-B14F-4D97-AF65-F5344CB8AC3E}">
        <p14:creationId xmlns:p14="http://schemas.microsoft.com/office/powerpoint/2010/main" val="2928740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C458A-79B0-FBE0-EB0E-75CDE1A5BB7B}"/>
              </a:ext>
            </a:extLst>
          </p:cNvPr>
          <p:cNvSpPr>
            <a:spLocks noGrp="1"/>
          </p:cNvSpPr>
          <p:nvPr>
            <p:ph type="title"/>
          </p:nvPr>
        </p:nvSpPr>
        <p:spPr/>
        <p:txBody>
          <a:bodyPr/>
          <a:lstStyle/>
          <a:p>
            <a:r>
              <a:rPr lang="en-US"/>
              <a:t>Device Attestation with Caliptra</a:t>
            </a:r>
          </a:p>
        </p:txBody>
      </p:sp>
      <p:sp>
        <p:nvSpPr>
          <p:cNvPr id="6" name="Content Placeholder 5">
            <a:extLst>
              <a:ext uri="{FF2B5EF4-FFF2-40B4-BE49-F238E27FC236}">
                <a16:creationId xmlns:a16="http://schemas.microsoft.com/office/drawing/2014/main" id="{264AC4C5-6ACD-6FEF-065C-3B85D1395E80}"/>
              </a:ext>
            </a:extLst>
          </p:cNvPr>
          <p:cNvSpPr>
            <a:spLocks noGrp="1"/>
          </p:cNvSpPr>
          <p:nvPr>
            <p:ph idx="1"/>
          </p:nvPr>
        </p:nvSpPr>
        <p:spPr/>
        <p:txBody>
          <a:bodyPr/>
          <a:lstStyle/>
          <a:p>
            <a:pPr marL="0" indent="0">
              <a:buNone/>
            </a:pPr>
            <a:r>
              <a:rPr lang="en-US" sz="2400" b="1"/>
              <a:t>Agenda:</a:t>
            </a:r>
          </a:p>
          <a:p>
            <a:r>
              <a:rPr lang="en-US"/>
              <a:t>Attestations Framework and </a:t>
            </a:r>
            <a:r>
              <a:rPr lang="en-US" err="1"/>
              <a:t>Caliptra</a:t>
            </a:r>
            <a:r>
              <a:rPr lang="en-US"/>
              <a:t> Role</a:t>
            </a:r>
          </a:p>
          <a:p>
            <a:r>
              <a:rPr lang="en-US"/>
              <a:t>How DICE, DPE, SPDM , </a:t>
            </a:r>
            <a:r>
              <a:rPr lang="en-US" err="1"/>
              <a:t>CoRIM</a:t>
            </a:r>
            <a:r>
              <a:rPr lang="en-US"/>
              <a:t> work together</a:t>
            </a:r>
          </a:p>
          <a:p>
            <a:r>
              <a:rPr lang="en-US"/>
              <a:t>RATS Architecture and claim mapping</a:t>
            </a:r>
          </a:p>
        </p:txBody>
      </p:sp>
    </p:spTree>
    <p:extLst>
      <p:ext uri="{BB962C8B-B14F-4D97-AF65-F5344CB8AC3E}">
        <p14:creationId xmlns:p14="http://schemas.microsoft.com/office/powerpoint/2010/main" val="3332223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1AB4E-F2B7-5E56-946E-CE66032471C2}"/>
              </a:ext>
            </a:extLst>
          </p:cNvPr>
          <p:cNvSpPr>
            <a:spLocks noGrp="1"/>
          </p:cNvSpPr>
          <p:nvPr>
            <p:ph type="title"/>
          </p:nvPr>
        </p:nvSpPr>
        <p:spPr/>
        <p:txBody>
          <a:bodyPr/>
          <a:lstStyle/>
          <a:p>
            <a:r>
              <a:rPr lang="en-US" dirty="0"/>
              <a:t>Attestation Framework</a:t>
            </a:r>
          </a:p>
        </p:txBody>
      </p:sp>
      <p:sp>
        <p:nvSpPr>
          <p:cNvPr id="13" name="Rectangle 12">
            <a:extLst>
              <a:ext uri="{FF2B5EF4-FFF2-40B4-BE49-F238E27FC236}">
                <a16:creationId xmlns:a16="http://schemas.microsoft.com/office/drawing/2014/main" id="{2A9BD6E7-F23E-F733-BFF9-071DD2A02AE6}"/>
              </a:ext>
            </a:extLst>
          </p:cNvPr>
          <p:cNvSpPr/>
          <p:nvPr/>
        </p:nvSpPr>
        <p:spPr bwMode="auto">
          <a:xfrm>
            <a:off x="583781" y="2582524"/>
            <a:ext cx="1897552" cy="430887"/>
          </a:xfrm>
          <a:prstGeom prst="rect">
            <a:avLst/>
          </a:prstGeom>
          <a:noFill/>
          <a:ln>
            <a:solidFill>
              <a:schemeClr val="accent6">
                <a:lumMod val="7500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r>
              <a:rPr lang="en-US" sz="1000">
                <a:solidFill>
                  <a:schemeClr val="tx1">
                    <a:lumMod val="95000"/>
                    <a:lumOff val="5000"/>
                  </a:schemeClr>
                </a:solidFill>
                <a:ea typeface="Segoe UI" pitchFamily="34" charset="0"/>
                <a:cs typeface="Segoe UI" pitchFamily="34" charset="0"/>
              </a:rPr>
              <a:t>Reference Value Provider</a:t>
            </a:r>
          </a:p>
        </p:txBody>
      </p:sp>
      <p:sp>
        <p:nvSpPr>
          <p:cNvPr id="14" name="Rectangle 13">
            <a:extLst>
              <a:ext uri="{FF2B5EF4-FFF2-40B4-BE49-F238E27FC236}">
                <a16:creationId xmlns:a16="http://schemas.microsoft.com/office/drawing/2014/main" id="{DF57E865-3F24-2CD9-3C51-B06F6BFD75D9}"/>
              </a:ext>
            </a:extLst>
          </p:cNvPr>
          <p:cNvSpPr/>
          <p:nvPr/>
        </p:nvSpPr>
        <p:spPr bwMode="auto">
          <a:xfrm>
            <a:off x="583781" y="4905710"/>
            <a:ext cx="1897552" cy="430887"/>
          </a:xfrm>
          <a:prstGeom prst="rect">
            <a:avLst/>
          </a:prstGeom>
          <a:noFill/>
          <a:ln>
            <a:solidFill>
              <a:schemeClr val="accent6">
                <a:lumMod val="7500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r>
              <a:rPr lang="en-US" sz="1000">
                <a:solidFill>
                  <a:schemeClr val="tx1">
                    <a:lumMod val="95000"/>
                    <a:lumOff val="5000"/>
                  </a:schemeClr>
                </a:solidFill>
                <a:ea typeface="Segoe UI" pitchFamily="34" charset="0"/>
                <a:cs typeface="Segoe UI" pitchFamily="34" charset="0"/>
              </a:rPr>
              <a:t>Attester</a:t>
            </a:r>
          </a:p>
        </p:txBody>
      </p:sp>
      <p:sp>
        <p:nvSpPr>
          <p:cNvPr id="15" name="Rectangle 14">
            <a:extLst>
              <a:ext uri="{FF2B5EF4-FFF2-40B4-BE49-F238E27FC236}">
                <a16:creationId xmlns:a16="http://schemas.microsoft.com/office/drawing/2014/main" id="{71EC9789-17E3-8A1C-8A37-E0728D9F9E9D}"/>
              </a:ext>
            </a:extLst>
          </p:cNvPr>
          <p:cNvSpPr/>
          <p:nvPr/>
        </p:nvSpPr>
        <p:spPr bwMode="auto">
          <a:xfrm>
            <a:off x="5142742" y="4905709"/>
            <a:ext cx="1897552" cy="430887"/>
          </a:xfrm>
          <a:prstGeom prst="rect">
            <a:avLst/>
          </a:prstGeom>
          <a:noFill/>
          <a:ln>
            <a:solidFill>
              <a:schemeClr val="accent6">
                <a:lumMod val="7500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r>
              <a:rPr lang="en-US" sz="1000">
                <a:solidFill>
                  <a:schemeClr val="tx1">
                    <a:lumMod val="95000"/>
                    <a:lumOff val="5000"/>
                  </a:schemeClr>
                </a:solidFill>
                <a:ea typeface="Segoe UI" pitchFamily="34" charset="0"/>
                <a:cs typeface="Segoe UI" pitchFamily="34" charset="0"/>
              </a:rPr>
              <a:t>Verifier</a:t>
            </a:r>
          </a:p>
        </p:txBody>
      </p:sp>
      <p:sp>
        <p:nvSpPr>
          <p:cNvPr id="16" name="Rectangle 15">
            <a:extLst>
              <a:ext uri="{FF2B5EF4-FFF2-40B4-BE49-F238E27FC236}">
                <a16:creationId xmlns:a16="http://schemas.microsoft.com/office/drawing/2014/main" id="{5C5440BF-D0F5-7D04-C453-D9711A9FCF6E}"/>
              </a:ext>
            </a:extLst>
          </p:cNvPr>
          <p:cNvSpPr/>
          <p:nvPr/>
        </p:nvSpPr>
        <p:spPr bwMode="auto">
          <a:xfrm>
            <a:off x="9701703" y="5783039"/>
            <a:ext cx="1897552" cy="430887"/>
          </a:xfrm>
          <a:prstGeom prst="rect">
            <a:avLst/>
          </a:prstGeom>
          <a:noFill/>
          <a:ln>
            <a:solidFill>
              <a:schemeClr val="accent6">
                <a:lumMod val="7500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r>
              <a:rPr lang="en-US" sz="1000">
                <a:solidFill>
                  <a:schemeClr val="tx1">
                    <a:lumMod val="95000"/>
                    <a:lumOff val="5000"/>
                  </a:schemeClr>
                </a:solidFill>
                <a:ea typeface="Segoe UI" pitchFamily="34" charset="0"/>
                <a:cs typeface="Segoe UI" pitchFamily="34" charset="0"/>
              </a:rPr>
              <a:t>Relying Party</a:t>
            </a:r>
          </a:p>
        </p:txBody>
      </p:sp>
      <p:cxnSp>
        <p:nvCxnSpPr>
          <p:cNvPr id="17" name="Connector: Elbow 16">
            <a:extLst>
              <a:ext uri="{FF2B5EF4-FFF2-40B4-BE49-F238E27FC236}">
                <a16:creationId xmlns:a16="http://schemas.microsoft.com/office/drawing/2014/main" id="{A215D7BD-4E5D-5188-CE15-F82D3E77EA16}"/>
              </a:ext>
            </a:extLst>
          </p:cNvPr>
          <p:cNvCxnSpPr>
            <a:cxnSpLocks/>
            <a:stCxn id="13" idx="3"/>
            <a:endCxn id="10" idx="0"/>
          </p:cNvCxnSpPr>
          <p:nvPr/>
        </p:nvCxnSpPr>
        <p:spPr>
          <a:xfrm>
            <a:off x="2481333" y="2797968"/>
            <a:ext cx="2916955" cy="2103048"/>
          </a:xfrm>
          <a:prstGeom prst="bentConnector2">
            <a:avLst/>
          </a:prstGeom>
          <a:ln>
            <a:solidFill>
              <a:schemeClr val="accent6">
                <a:lumMod val="75000"/>
              </a:schemeClr>
            </a:solidFill>
            <a:headEnd type="none" w="lg" len="me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923C797-3F50-BBB8-5A91-96B8CC17CA8B}"/>
              </a:ext>
            </a:extLst>
          </p:cNvPr>
          <p:cNvCxnSpPr>
            <a:cxnSpLocks/>
            <a:stCxn id="14" idx="3"/>
            <a:endCxn id="15" idx="1"/>
          </p:cNvCxnSpPr>
          <p:nvPr/>
        </p:nvCxnSpPr>
        <p:spPr>
          <a:xfrm flipV="1">
            <a:off x="2481333" y="5121153"/>
            <a:ext cx="2661409" cy="1"/>
          </a:xfrm>
          <a:prstGeom prst="straightConnector1">
            <a:avLst/>
          </a:prstGeom>
          <a:ln>
            <a:solidFill>
              <a:schemeClr val="accent6">
                <a:lumMod val="75000"/>
              </a:schemeClr>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56752F3-549B-55E7-72E9-45A14BAC82B2}"/>
              </a:ext>
            </a:extLst>
          </p:cNvPr>
          <p:cNvSpPr txBox="1"/>
          <p:nvPr/>
        </p:nvSpPr>
        <p:spPr>
          <a:xfrm>
            <a:off x="4038973" y="2505579"/>
            <a:ext cx="1013098" cy="153888"/>
          </a:xfrm>
          <a:prstGeom prst="rect">
            <a:avLst/>
          </a:prstGeom>
          <a:noFill/>
        </p:spPr>
        <p:txBody>
          <a:bodyPr wrap="none" lIns="0" tIns="0" rIns="0" bIns="0" rtlCol="0">
            <a:spAutoFit/>
          </a:bodyPr>
          <a:lstStyle/>
          <a:p>
            <a:pPr algn="l">
              <a:buClr>
                <a:schemeClr val="accent1"/>
              </a:buClr>
              <a:buSzPct val="60000"/>
            </a:pPr>
            <a:r>
              <a:rPr lang="en-US" sz="1000" dirty="0">
                <a:solidFill>
                  <a:schemeClr val="accent6">
                    <a:lumMod val="75000"/>
                  </a:schemeClr>
                </a:solidFill>
              </a:rPr>
              <a:t>Reference Values</a:t>
            </a:r>
          </a:p>
        </p:txBody>
      </p:sp>
      <p:sp>
        <p:nvSpPr>
          <p:cNvPr id="22" name="Rectangle 21">
            <a:extLst>
              <a:ext uri="{FF2B5EF4-FFF2-40B4-BE49-F238E27FC236}">
                <a16:creationId xmlns:a16="http://schemas.microsoft.com/office/drawing/2014/main" id="{EB644C07-0D0E-9EEE-4BD9-7C57EE65DDCF}"/>
              </a:ext>
            </a:extLst>
          </p:cNvPr>
          <p:cNvSpPr/>
          <p:nvPr/>
        </p:nvSpPr>
        <p:spPr bwMode="auto">
          <a:xfrm>
            <a:off x="9701703" y="2582523"/>
            <a:ext cx="1897552" cy="430887"/>
          </a:xfrm>
          <a:prstGeom prst="rect">
            <a:avLst/>
          </a:prstGeom>
          <a:noFill/>
          <a:ln>
            <a:solidFill>
              <a:schemeClr val="accent6">
                <a:lumMod val="7500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r>
              <a:rPr lang="en-US" sz="1000">
                <a:solidFill>
                  <a:schemeClr val="tx1">
                    <a:lumMod val="95000"/>
                    <a:lumOff val="5000"/>
                  </a:schemeClr>
                </a:solidFill>
                <a:ea typeface="Segoe UI" pitchFamily="34" charset="0"/>
                <a:cs typeface="Segoe UI" pitchFamily="34" charset="0"/>
              </a:rPr>
              <a:t>Endorser</a:t>
            </a:r>
          </a:p>
        </p:txBody>
      </p:sp>
      <p:cxnSp>
        <p:nvCxnSpPr>
          <p:cNvPr id="23" name="Connector: Elbow 22">
            <a:extLst>
              <a:ext uri="{FF2B5EF4-FFF2-40B4-BE49-F238E27FC236}">
                <a16:creationId xmlns:a16="http://schemas.microsoft.com/office/drawing/2014/main" id="{5B831722-3A95-4310-C820-785F3928E584}"/>
              </a:ext>
            </a:extLst>
          </p:cNvPr>
          <p:cNvCxnSpPr>
            <a:cxnSpLocks/>
            <a:stCxn id="22" idx="1"/>
            <a:endCxn id="8" idx="0"/>
          </p:cNvCxnSpPr>
          <p:nvPr/>
        </p:nvCxnSpPr>
        <p:spPr>
          <a:xfrm rot="10800000" flipV="1">
            <a:off x="6779811" y="2797966"/>
            <a:ext cx="2921892" cy="2103049"/>
          </a:xfrm>
          <a:prstGeom prst="bentConnector2">
            <a:avLst/>
          </a:prstGeom>
          <a:ln>
            <a:solidFill>
              <a:schemeClr val="accent6">
                <a:lumMod val="75000"/>
              </a:schemeClr>
            </a:solidFill>
            <a:headEnd type="none" w="lg" len="med"/>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B924846D-EA84-39BC-82DF-C7A89BCDBC89}"/>
              </a:ext>
            </a:extLst>
          </p:cNvPr>
          <p:cNvSpPr txBox="1"/>
          <p:nvPr/>
        </p:nvSpPr>
        <p:spPr>
          <a:xfrm>
            <a:off x="7260729" y="2504779"/>
            <a:ext cx="822341" cy="153888"/>
          </a:xfrm>
          <a:prstGeom prst="rect">
            <a:avLst/>
          </a:prstGeom>
          <a:noFill/>
        </p:spPr>
        <p:txBody>
          <a:bodyPr wrap="none" lIns="0" tIns="0" rIns="0" bIns="0" rtlCol="0">
            <a:spAutoFit/>
          </a:bodyPr>
          <a:lstStyle/>
          <a:p>
            <a:pPr algn="l">
              <a:buClr>
                <a:schemeClr val="accent1"/>
              </a:buClr>
              <a:buSzPct val="60000"/>
            </a:pPr>
            <a:r>
              <a:rPr lang="en-US" sz="1000" dirty="0">
                <a:solidFill>
                  <a:schemeClr val="accent6">
                    <a:lumMod val="75000"/>
                  </a:schemeClr>
                </a:solidFill>
              </a:rPr>
              <a:t>Endorsements</a:t>
            </a:r>
          </a:p>
        </p:txBody>
      </p:sp>
      <p:sp>
        <p:nvSpPr>
          <p:cNvPr id="25" name="TextBox 24">
            <a:extLst>
              <a:ext uri="{FF2B5EF4-FFF2-40B4-BE49-F238E27FC236}">
                <a16:creationId xmlns:a16="http://schemas.microsoft.com/office/drawing/2014/main" id="{8C501A35-3014-13A3-A018-66F7EF750E98}"/>
              </a:ext>
            </a:extLst>
          </p:cNvPr>
          <p:cNvSpPr txBox="1"/>
          <p:nvPr/>
        </p:nvSpPr>
        <p:spPr>
          <a:xfrm>
            <a:off x="7864449" y="5678851"/>
            <a:ext cx="993862" cy="153888"/>
          </a:xfrm>
          <a:prstGeom prst="rect">
            <a:avLst/>
          </a:prstGeom>
          <a:noFill/>
        </p:spPr>
        <p:txBody>
          <a:bodyPr wrap="none" lIns="0" tIns="0" rIns="0" bIns="0" rtlCol="0">
            <a:spAutoFit/>
          </a:bodyPr>
          <a:lstStyle/>
          <a:p>
            <a:pPr algn="l">
              <a:buClr>
                <a:schemeClr val="accent1"/>
              </a:buClr>
              <a:buSzPct val="60000"/>
            </a:pPr>
            <a:r>
              <a:rPr lang="en-US" sz="1000" dirty="0">
                <a:solidFill>
                  <a:schemeClr val="accent6">
                    <a:lumMod val="75000"/>
                  </a:schemeClr>
                </a:solidFill>
              </a:rPr>
              <a:t>Appraisal Results</a:t>
            </a:r>
          </a:p>
        </p:txBody>
      </p:sp>
      <p:grpSp>
        <p:nvGrpSpPr>
          <p:cNvPr id="26" name="Group 25">
            <a:extLst>
              <a:ext uri="{FF2B5EF4-FFF2-40B4-BE49-F238E27FC236}">
                <a16:creationId xmlns:a16="http://schemas.microsoft.com/office/drawing/2014/main" id="{D30BA479-C1F1-1FC2-2323-A56E31D88E54}"/>
              </a:ext>
            </a:extLst>
          </p:cNvPr>
          <p:cNvGrpSpPr/>
          <p:nvPr/>
        </p:nvGrpSpPr>
        <p:grpSpPr>
          <a:xfrm>
            <a:off x="882244" y="3875207"/>
            <a:ext cx="1452321" cy="850562"/>
            <a:chOff x="1236262" y="5529369"/>
            <a:chExt cx="1452321" cy="850562"/>
          </a:xfrm>
        </p:grpSpPr>
        <p:sp>
          <p:nvSpPr>
            <p:cNvPr id="27" name="TextBox 26">
              <a:extLst>
                <a:ext uri="{FF2B5EF4-FFF2-40B4-BE49-F238E27FC236}">
                  <a16:creationId xmlns:a16="http://schemas.microsoft.com/office/drawing/2014/main" id="{747BFE97-A467-64A6-B5D7-9146E33C65F9}"/>
                </a:ext>
              </a:extLst>
            </p:cNvPr>
            <p:cNvSpPr txBox="1"/>
            <p:nvPr/>
          </p:nvSpPr>
          <p:spPr>
            <a:xfrm>
              <a:off x="1236262" y="6226043"/>
              <a:ext cx="1452321" cy="153888"/>
            </a:xfrm>
            <a:prstGeom prst="rect">
              <a:avLst/>
            </a:prstGeom>
            <a:noFill/>
          </p:spPr>
          <p:txBody>
            <a:bodyPr wrap="none" lIns="0" tIns="0" rIns="0" bIns="0" rtlCol="0">
              <a:spAutoFit/>
            </a:bodyPr>
            <a:lstStyle/>
            <a:p>
              <a:pPr algn="l">
                <a:buClr>
                  <a:schemeClr val="accent1"/>
                </a:buClr>
                <a:buSzPct val="60000"/>
              </a:pPr>
              <a:r>
                <a:rPr lang="en-US" sz="1000" dirty="0" err="1"/>
                <a:t>Caliptra</a:t>
              </a:r>
              <a:r>
                <a:rPr lang="en-US" sz="1000" dirty="0"/>
                <a:t> Integrated Device</a:t>
              </a:r>
            </a:p>
          </p:txBody>
        </p:sp>
        <p:pic>
          <p:nvPicPr>
            <p:cNvPr id="28" name="Graphic 27" descr="Processor with solid fill">
              <a:extLst>
                <a:ext uri="{FF2B5EF4-FFF2-40B4-BE49-F238E27FC236}">
                  <a16:creationId xmlns:a16="http://schemas.microsoft.com/office/drawing/2014/main" id="{E900D3C3-9565-1139-7EF2-0A578CB9FA4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54031" y="5529369"/>
              <a:ext cx="678925" cy="678925"/>
            </a:xfrm>
            <a:prstGeom prst="rect">
              <a:avLst/>
            </a:prstGeom>
          </p:spPr>
        </p:pic>
      </p:grpSp>
      <p:grpSp>
        <p:nvGrpSpPr>
          <p:cNvPr id="29" name="Group 28">
            <a:extLst>
              <a:ext uri="{FF2B5EF4-FFF2-40B4-BE49-F238E27FC236}">
                <a16:creationId xmlns:a16="http://schemas.microsoft.com/office/drawing/2014/main" id="{AEE0DFEE-823C-2DE6-9847-CC395CD6F334}"/>
              </a:ext>
            </a:extLst>
          </p:cNvPr>
          <p:cNvGrpSpPr/>
          <p:nvPr/>
        </p:nvGrpSpPr>
        <p:grpSpPr>
          <a:xfrm>
            <a:off x="10140724" y="1669338"/>
            <a:ext cx="956993" cy="751452"/>
            <a:chOff x="10310766" y="1342701"/>
            <a:chExt cx="956993" cy="751452"/>
          </a:xfrm>
          <a:solidFill>
            <a:schemeClr val="accent6">
              <a:lumMod val="75000"/>
            </a:schemeClr>
          </a:solidFill>
        </p:grpSpPr>
        <p:pic>
          <p:nvPicPr>
            <p:cNvPr id="30" name="Graphic 29" descr="Target Audience with solid fill">
              <a:extLst>
                <a:ext uri="{FF2B5EF4-FFF2-40B4-BE49-F238E27FC236}">
                  <a16:creationId xmlns:a16="http://schemas.microsoft.com/office/drawing/2014/main" id="{EA425AA8-AA76-BFFE-A5C4-816DA9427FE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515349" y="1342701"/>
              <a:ext cx="610345" cy="610345"/>
            </a:xfrm>
            <a:prstGeom prst="rect">
              <a:avLst/>
            </a:prstGeom>
          </p:spPr>
        </p:pic>
        <p:sp>
          <p:nvSpPr>
            <p:cNvPr id="31" name="TextBox 30">
              <a:extLst>
                <a:ext uri="{FF2B5EF4-FFF2-40B4-BE49-F238E27FC236}">
                  <a16:creationId xmlns:a16="http://schemas.microsoft.com/office/drawing/2014/main" id="{C8FD8A34-6E65-D88E-17A0-F7590F33FD06}"/>
                </a:ext>
              </a:extLst>
            </p:cNvPr>
            <p:cNvSpPr txBox="1"/>
            <p:nvPr/>
          </p:nvSpPr>
          <p:spPr>
            <a:xfrm>
              <a:off x="10310766" y="1940265"/>
              <a:ext cx="956993" cy="153888"/>
            </a:xfrm>
            <a:prstGeom prst="rect">
              <a:avLst/>
            </a:prstGeom>
            <a:noFill/>
          </p:spPr>
          <p:txBody>
            <a:bodyPr wrap="none" lIns="0" tIns="0" rIns="0" bIns="0" rtlCol="0">
              <a:spAutoFit/>
            </a:bodyPr>
            <a:lstStyle/>
            <a:p>
              <a:pPr algn="l">
                <a:buClr>
                  <a:schemeClr val="accent1"/>
                </a:buClr>
                <a:buSzPct val="60000"/>
              </a:pPr>
              <a:r>
                <a:rPr lang="en-US" sz="1000" dirty="0"/>
                <a:t>3</a:t>
              </a:r>
              <a:r>
                <a:rPr lang="en-US" sz="1000" baseline="30000" dirty="0"/>
                <a:t>rd</a:t>
              </a:r>
              <a:r>
                <a:rPr lang="en-US" sz="1000" dirty="0"/>
                <a:t> Party Auditors</a:t>
              </a:r>
            </a:p>
          </p:txBody>
        </p:sp>
      </p:grpSp>
      <p:sp>
        <p:nvSpPr>
          <p:cNvPr id="32" name="TextBox 31">
            <a:extLst>
              <a:ext uri="{FF2B5EF4-FFF2-40B4-BE49-F238E27FC236}">
                <a16:creationId xmlns:a16="http://schemas.microsoft.com/office/drawing/2014/main" id="{72EEB7DD-211A-E289-3F4E-7B2ED15EAD6E}"/>
              </a:ext>
            </a:extLst>
          </p:cNvPr>
          <p:cNvSpPr txBox="1"/>
          <p:nvPr/>
        </p:nvSpPr>
        <p:spPr>
          <a:xfrm>
            <a:off x="3795696" y="4881725"/>
            <a:ext cx="524182" cy="153888"/>
          </a:xfrm>
          <a:prstGeom prst="rect">
            <a:avLst/>
          </a:prstGeom>
          <a:noFill/>
        </p:spPr>
        <p:txBody>
          <a:bodyPr wrap="none" lIns="0" tIns="0" rIns="0" bIns="0" rtlCol="0">
            <a:spAutoFit/>
          </a:bodyPr>
          <a:lstStyle/>
          <a:p>
            <a:pPr algn="l">
              <a:buClr>
                <a:schemeClr val="accent1"/>
              </a:buClr>
              <a:buSzPct val="60000"/>
            </a:pPr>
            <a:r>
              <a:rPr lang="en-US" sz="1000">
                <a:solidFill>
                  <a:schemeClr val="accent6">
                    <a:lumMod val="75000"/>
                  </a:schemeClr>
                </a:solidFill>
              </a:rPr>
              <a:t>Evidence</a:t>
            </a:r>
          </a:p>
        </p:txBody>
      </p:sp>
      <p:sp>
        <p:nvSpPr>
          <p:cNvPr id="36" name="Scroll: Vertical 35">
            <a:extLst>
              <a:ext uri="{FF2B5EF4-FFF2-40B4-BE49-F238E27FC236}">
                <a16:creationId xmlns:a16="http://schemas.microsoft.com/office/drawing/2014/main" id="{2DA63632-E9BF-4A59-3049-7A7542E48F20}"/>
              </a:ext>
            </a:extLst>
          </p:cNvPr>
          <p:cNvSpPr/>
          <p:nvPr/>
        </p:nvSpPr>
        <p:spPr bwMode="auto">
          <a:xfrm>
            <a:off x="2729558" y="5206694"/>
            <a:ext cx="856154" cy="801289"/>
          </a:xfrm>
          <a:prstGeom prst="verticalScroll">
            <a:avLst/>
          </a:prstGeom>
          <a:solidFill>
            <a:schemeClr val="accent3">
              <a:lumMod val="75000"/>
            </a:schemeClr>
          </a:solidFill>
          <a:ln>
            <a:solidFill>
              <a:schemeClr val="bg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OCP</a:t>
            </a:r>
            <a:br>
              <a:rPr lang="en-US" sz="1050">
                <a:gradFill>
                  <a:gsLst>
                    <a:gs pos="0">
                      <a:srgbClr val="FFFFFF"/>
                    </a:gs>
                    <a:gs pos="100000">
                      <a:srgbClr val="FFFFFF"/>
                    </a:gs>
                  </a:gsLst>
                  <a:lin ang="5400000" scaled="0"/>
                </a:gradFill>
                <a:ea typeface="Segoe UI" pitchFamily="34" charset="0"/>
                <a:cs typeface="Segoe UI" pitchFamily="34" charset="0"/>
              </a:rPr>
            </a:br>
            <a:r>
              <a:rPr lang="en-US" sz="1050">
                <a:gradFill>
                  <a:gsLst>
                    <a:gs pos="0">
                      <a:srgbClr val="FFFFFF"/>
                    </a:gs>
                    <a:gs pos="100000">
                      <a:srgbClr val="FFFFFF"/>
                    </a:gs>
                  </a:gsLst>
                  <a:lin ang="5400000" scaled="0"/>
                </a:gradFill>
                <a:ea typeface="Segoe UI" pitchFamily="34" charset="0"/>
                <a:cs typeface="Segoe UI" pitchFamily="34" charset="0"/>
              </a:rPr>
              <a:t>EAT</a:t>
            </a:r>
          </a:p>
        </p:txBody>
      </p:sp>
      <p:sp>
        <p:nvSpPr>
          <p:cNvPr id="37" name="Scroll: Vertical 36">
            <a:extLst>
              <a:ext uri="{FF2B5EF4-FFF2-40B4-BE49-F238E27FC236}">
                <a16:creationId xmlns:a16="http://schemas.microsoft.com/office/drawing/2014/main" id="{DCB82115-CEB7-A3AA-1B84-2A4FBD624703}"/>
              </a:ext>
            </a:extLst>
          </p:cNvPr>
          <p:cNvSpPr/>
          <p:nvPr/>
        </p:nvSpPr>
        <p:spPr bwMode="auto">
          <a:xfrm>
            <a:off x="2771498" y="2384784"/>
            <a:ext cx="875917" cy="863594"/>
          </a:xfrm>
          <a:prstGeom prst="verticalScroll">
            <a:avLst/>
          </a:prstGeom>
          <a:solidFill>
            <a:schemeClr val="accent3">
              <a:lumMod val="75000"/>
            </a:schemeClr>
          </a:solidFill>
          <a:ln>
            <a:solidFill>
              <a:schemeClr val="bg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CoRIM</a:t>
            </a:r>
          </a:p>
          <a:p>
            <a:pPr algn="ctr"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(ref </a:t>
            </a:r>
            <a:r>
              <a:rPr lang="en-US" sz="1050" err="1">
                <a:gradFill>
                  <a:gsLst>
                    <a:gs pos="0">
                      <a:srgbClr val="FFFFFF"/>
                    </a:gs>
                    <a:gs pos="100000">
                      <a:srgbClr val="FFFFFF"/>
                    </a:gs>
                  </a:gsLst>
                  <a:lin ang="5400000" scaled="0"/>
                </a:gradFill>
                <a:ea typeface="Segoe UI" pitchFamily="34" charset="0"/>
                <a:cs typeface="Segoe UI" pitchFamily="34" charset="0"/>
              </a:rPr>
              <a:t>val</a:t>
            </a:r>
            <a:r>
              <a:rPr lang="en-US" sz="1050">
                <a:gradFill>
                  <a:gsLst>
                    <a:gs pos="0">
                      <a:srgbClr val="FFFFFF"/>
                    </a:gs>
                    <a:gs pos="100000">
                      <a:srgbClr val="FFFFFF"/>
                    </a:gs>
                  </a:gsLst>
                  <a:lin ang="5400000" scaled="0"/>
                </a:gradFill>
                <a:ea typeface="Segoe UI" pitchFamily="34" charset="0"/>
                <a:cs typeface="Segoe UI" pitchFamily="34" charset="0"/>
              </a:rPr>
              <a:t>)</a:t>
            </a:r>
          </a:p>
        </p:txBody>
      </p:sp>
      <p:sp>
        <p:nvSpPr>
          <p:cNvPr id="38" name="Scroll: Vertical 37">
            <a:extLst>
              <a:ext uri="{FF2B5EF4-FFF2-40B4-BE49-F238E27FC236}">
                <a16:creationId xmlns:a16="http://schemas.microsoft.com/office/drawing/2014/main" id="{3445CF67-4E00-7245-BD02-67F3494D5767}"/>
              </a:ext>
            </a:extLst>
          </p:cNvPr>
          <p:cNvSpPr/>
          <p:nvPr/>
        </p:nvSpPr>
        <p:spPr bwMode="auto">
          <a:xfrm>
            <a:off x="8299858" y="2372424"/>
            <a:ext cx="811073" cy="776243"/>
          </a:xfrm>
          <a:prstGeom prst="verticalScroll">
            <a:avLst/>
          </a:prstGeom>
          <a:solidFill>
            <a:schemeClr val="accent3">
              <a:lumMod val="75000"/>
            </a:schemeClr>
          </a:solidFill>
          <a:ln>
            <a:solidFill>
              <a:schemeClr val="bg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defTabSz="932472" fontAlgn="base">
              <a:spcBef>
                <a:spcPct val="0"/>
              </a:spcBef>
              <a:spcAft>
                <a:spcPct val="0"/>
              </a:spcAft>
            </a:pPr>
            <a:r>
              <a:rPr lang="en-US" sz="1050" dirty="0" err="1">
                <a:gradFill>
                  <a:gsLst>
                    <a:gs pos="0">
                      <a:srgbClr val="FFFFFF"/>
                    </a:gs>
                    <a:gs pos="100000">
                      <a:srgbClr val="FFFFFF"/>
                    </a:gs>
                  </a:gsLst>
                  <a:lin ang="5400000" scaled="0"/>
                </a:gradFill>
                <a:ea typeface="Segoe UI" pitchFamily="34" charset="0"/>
                <a:cs typeface="Segoe UI" pitchFamily="34" charset="0"/>
              </a:rPr>
              <a:t>CoRIM</a:t>
            </a:r>
            <a:r>
              <a:rPr lang="en-US" sz="1050" dirty="0">
                <a:gradFill>
                  <a:gsLst>
                    <a:gs pos="0">
                      <a:srgbClr val="FFFFFF"/>
                    </a:gs>
                    <a:gs pos="100000">
                      <a:srgbClr val="FFFFFF"/>
                    </a:gs>
                  </a:gsLst>
                  <a:lin ang="5400000" scaled="0"/>
                </a:gradFill>
                <a:ea typeface="Segoe UI" pitchFamily="34" charset="0"/>
                <a:cs typeface="Segoe UI" pitchFamily="34" charset="0"/>
              </a:rPr>
              <a:t> (SFR)</a:t>
            </a:r>
          </a:p>
        </p:txBody>
      </p:sp>
      <p:grpSp>
        <p:nvGrpSpPr>
          <p:cNvPr id="40" name="Group 39">
            <a:extLst>
              <a:ext uri="{FF2B5EF4-FFF2-40B4-BE49-F238E27FC236}">
                <a16:creationId xmlns:a16="http://schemas.microsoft.com/office/drawing/2014/main" id="{DFCAB418-3B2D-223F-4E30-F1B4B8E858E8}"/>
              </a:ext>
            </a:extLst>
          </p:cNvPr>
          <p:cNvGrpSpPr/>
          <p:nvPr/>
        </p:nvGrpSpPr>
        <p:grpSpPr>
          <a:xfrm>
            <a:off x="10242515" y="4894718"/>
            <a:ext cx="815929" cy="785325"/>
            <a:chOff x="10719399" y="4041992"/>
            <a:chExt cx="815929" cy="785325"/>
          </a:xfrm>
          <a:solidFill>
            <a:schemeClr val="accent3">
              <a:lumMod val="75000"/>
              <a:alpha val="99000"/>
            </a:schemeClr>
          </a:solidFill>
        </p:grpSpPr>
        <p:sp>
          <p:nvSpPr>
            <p:cNvPr id="41" name="TextBox 40">
              <a:extLst>
                <a:ext uri="{FF2B5EF4-FFF2-40B4-BE49-F238E27FC236}">
                  <a16:creationId xmlns:a16="http://schemas.microsoft.com/office/drawing/2014/main" id="{D8780BD3-2637-CF0D-451E-8C2CF36A0D1E}"/>
                </a:ext>
              </a:extLst>
            </p:cNvPr>
            <p:cNvSpPr txBox="1"/>
            <p:nvPr/>
          </p:nvSpPr>
          <p:spPr>
            <a:xfrm>
              <a:off x="10719399" y="4673429"/>
              <a:ext cx="815929" cy="153888"/>
            </a:xfrm>
            <a:prstGeom prst="rect">
              <a:avLst/>
            </a:prstGeom>
            <a:noFill/>
          </p:spPr>
          <p:txBody>
            <a:bodyPr wrap="none" lIns="0" tIns="0" rIns="0" bIns="0" rtlCol="0">
              <a:spAutoFit/>
            </a:bodyPr>
            <a:lstStyle/>
            <a:p>
              <a:pPr algn="l">
                <a:buClr>
                  <a:schemeClr val="accent1"/>
                </a:buClr>
                <a:buSzPct val="60000"/>
              </a:pPr>
              <a:r>
                <a:rPr lang="en-US" sz="1000" dirty="0"/>
                <a:t>End Customer</a:t>
              </a:r>
            </a:p>
          </p:txBody>
        </p:sp>
        <p:pic>
          <p:nvPicPr>
            <p:cNvPr id="42" name="Graphic 41" descr="User with solid fill">
              <a:extLst>
                <a:ext uri="{FF2B5EF4-FFF2-40B4-BE49-F238E27FC236}">
                  <a16:creationId xmlns:a16="http://schemas.microsoft.com/office/drawing/2014/main" id="{4AD2353D-4BD5-1AA3-67CB-A74A97D53DC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810715" y="4041992"/>
              <a:ext cx="633296" cy="633296"/>
            </a:xfrm>
            <a:prstGeom prst="rect">
              <a:avLst/>
            </a:prstGeom>
          </p:spPr>
        </p:pic>
      </p:grpSp>
      <p:grpSp>
        <p:nvGrpSpPr>
          <p:cNvPr id="43" name="Group 42">
            <a:extLst>
              <a:ext uri="{FF2B5EF4-FFF2-40B4-BE49-F238E27FC236}">
                <a16:creationId xmlns:a16="http://schemas.microsoft.com/office/drawing/2014/main" id="{5FF040F4-0F25-1751-EF6D-F42B54351053}"/>
              </a:ext>
            </a:extLst>
          </p:cNvPr>
          <p:cNvGrpSpPr/>
          <p:nvPr/>
        </p:nvGrpSpPr>
        <p:grpSpPr>
          <a:xfrm>
            <a:off x="1121092" y="1726864"/>
            <a:ext cx="836768" cy="738913"/>
            <a:chOff x="1125574" y="1475852"/>
            <a:chExt cx="836768" cy="738913"/>
          </a:xfrm>
        </p:grpSpPr>
        <p:sp>
          <p:nvSpPr>
            <p:cNvPr id="44" name="TextBox 43">
              <a:extLst>
                <a:ext uri="{FF2B5EF4-FFF2-40B4-BE49-F238E27FC236}">
                  <a16:creationId xmlns:a16="http://schemas.microsoft.com/office/drawing/2014/main" id="{D5CDAC2C-80F3-6ACF-7723-5C857DCC2D8D}"/>
                </a:ext>
              </a:extLst>
            </p:cNvPr>
            <p:cNvSpPr txBox="1"/>
            <p:nvPr/>
          </p:nvSpPr>
          <p:spPr>
            <a:xfrm>
              <a:off x="1125574" y="2060877"/>
              <a:ext cx="836768" cy="153888"/>
            </a:xfrm>
            <a:prstGeom prst="rect">
              <a:avLst/>
            </a:prstGeom>
            <a:noFill/>
          </p:spPr>
          <p:txBody>
            <a:bodyPr wrap="none" lIns="0" tIns="0" rIns="0" bIns="0" rtlCol="0">
              <a:spAutoFit/>
            </a:bodyPr>
            <a:lstStyle/>
            <a:p>
              <a:pPr algn="l">
                <a:buClr>
                  <a:schemeClr val="accent1"/>
                </a:buClr>
                <a:buSzPct val="60000"/>
              </a:pPr>
              <a:r>
                <a:rPr lang="en-US" sz="1000" dirty="0"/>
                <a:t>Device Vendor</a:t>
              </a:r>
            </a:p>
          </p:txBody>
        </p:sp>
        <p:pic>
          <p:nvPicPr>
            <p:cNvPr id="45" name="Graphic 44" descr="Factory with solid fill">
              <a:extLst>
                <a:ext uri="{FF2B5EF4-FFF2-40B4-BE49-F238E27FC236}">
                  <a16:creationId xmlns:a16="http://schemas.microsoft.com/office/drawing/2014/main" id="{90DEB2C0-D7E5-F31D-4F75-DEF5F1BC54F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238785" y="1475852"/>
              <a:ext cx="610345" cy="610345"/>
            </a:xfrm>
            <a:prstGeom prst="rect">
              <a:avLst/>
            </a:prstGeom>
          </p:spPr>
        </p:pic>
      </p:grpSp>
      <p:sp>
        <p:nvSpPr>
          <p:cNvPr id="49" name="TextBox 48">
            <a:extLst>
              <a:ext uri="{FF2B5EF4-FFF2-40B4-BE49-F238E27FC236}">
                <a16:creationId xmlns:a16="http://schemas.microsoft.com/office/drawing/2014/main" id="{B42646C9-79C2-8648-7C06-384F4B9174AA}"/>
              </a:ext>
            </a:extLst>
          </p:cNvPr>
          <p:cNvSpPr txBox="1"/>
          <p:nvPr/>
        </p:nvSpPr>
        <p:spPr>
          <a:xfrm>
            <a:off x="2114972" y="6350525"/>
            <a:ext cx="2057486" cy="184666"/>
          </a:xfrm>
          <a:prstGeom prst="rect">
            <a:avLst/>
          </a:prstGeom>
          <a:noFill/>
        </p:spPr>
        <p:txBody>
          <a:bodyPr wrap="none" lIns="0" tIns="0" rIns="0" bIns="0" rtlCol="0">
            <a:spAutoFit/>
          </a:bodyPr>
          <a:lstStyle/>
          <a:p>
            <a:pPr algn="l">
              <a:buClr>
                <a:schemeClr val="accent1"/>
              </a:buClr>
              <a:buSzPct val="60000"/>
            </a:pPr>
            <a:r>
              <a:rPr lang="en-US" sz="1200"/>
              <a:t>EAT = Entity Attestation Token</a:t>
            </a:r>
          </a:p>
        </p:txBody>
      </p:sp>
      <p:sp>
        <p:nvSpPr>
          <p:cNvPr id="50" name="TextBox 49">
            <a:extLst>
              <a:ext uri="{FF2B5EF4-FFF2-40B4-BE49-F238E27FC236}">
                <a16:creationId xmlns:a16="http://schemas.microsoft.com/office/drawing/2014/main" id="{2BA61CA7-3405-A3D7-A0D8-2CF62CDCE5C0}"/>
              </a:ext>
            </a:extLst>
          </p:cNvPr>
          <p:cNvSpPr txBox="1"/>
          <p:nvPr/>
        </p:nvSpPr>
        <p:spPr>
          <a:xfrm>
            <a:off x="2625658" y="1973085"/>
            <a:ext cx="3214021" cy="184666"/>
          </a:xfrm>
          <a:prstGeom prst="rect">
            <a:avLst/>
          </a:prstGeom>
          <a:noFill/>
        </p:spPr>
        <p:txBody>
          <a:bodyPr wrap="none" lIns="0" tIns="0" rIns="0" bIns="0" rtlCol="0">
            <a:spAutoFit/>
          </a:bodyPr>
          <a:lstStyle/>
          <a:p>
            <a:pPr>
              <a:buClr>
                <a:schemeClr val="accent1"/>
              </a:buClr>
              <a:buSzPct val="60000"/>
            </a:pPr>
            <a:r>
              <a:rPr lang="en-US" sz="1200"/>
              <a:t>CoRIM = Concise Reference Integrity Manifest </a:t>
            </a:r>
          </a:p>
        </p:txBody>
      </p:sp>
      <p:sp>
        <p:nvSpPr>
          <p:cNvPr id="51" name="TextBox 50">
            <a:extLst>
              <a:ext uri="{FF2B5EF4-FFF2-40B4-BE49-F238E27FC236}">
                <a16:creationId xmlns:a16="http://schemas.microsoft.com/office/drawing/2014/main" id="{3655325E-790E-1BA7-973C-E40E4337EAA5}"/>
              </a:ext>
            </a:extLst>
          </p:cNvPr>
          <p:cNvSpPr txBox="1"/>
          <p:nvPr/>
        </p:nvSpPr>
        <p:spPr>
          <a:xfrm>
            <a:off x="6159212" y="6417853"/>
            <a:ext cx="2016386" cy="184666"/>
          </a:xfrm>
          <a:prstGeom prst="rect">
            <a:avLst/>
          </a:prstGeom>
          <a:noFill/>
        </p:spPr>
        <p:txBody>
          <a:bodyPr wrap="none" lIns="0" tIns="0" rIns="0" bIns="0" rtlCol="0">
            <a:spAutoFit/>
          </a:bodyPr>
          <a:lstStyle/>
          <a:p>
            <a:pPr algn="l">
              <a:buClr>
                <a:schemeClr val="accent1"/>
              </a:buClr>
              <a:buSzPct val="60000"/>
            </a:pPr>
            <a:r>
              <a:rPr lang="en-US" sz="1200" dirty="0"/>
              <a:t>EAR = EAT Attestation Result</a:t>
            </a:r>
          </a:p>
        </p:txBody>
      </p:sp>
      <p:sp>
        <p:nvSpPr>
          <p:cNvPr id="52" name="TextBox 51">
            <a:extLst>
              <a:ext uri="{FF2B5EF4-FFF2-40B4-BE49-F238E27FC236}">
                <a16:creationId xmlns:a16="http://schemas.microsoft.com/office/drawing/2014/main" id="{664566BA-4EE9-3191-357C-AD610DF0D24C}"/>
              </a:ext>
            </a:extLst>
          </p:cNvPr>
          <p:cNvSpPr txBox="1"/>
          <p:nvPr/>
        </p:nvSpPr>
        <p:spPr>
          <a:xfrm>
            <a:off x="7805709" y="2005506"/>
            <a:ext cx="1756891" cy="184666"/>
          </a:xfrm>
          <a:prstGeom prst="rect">
            <a:avLst/>
          </a:prstGeom>
          <a:noFill/>
        </p:spPr>
        <p:txBody>
          <a:bodyPr wrap="none" lIns="0" tIns="0" rIns="0" bIns="0" rtlCol="0">
            <a:spAutoFit/>
          </a:bodyPr>
          <a:lstStyle/>
          <a:p>
            <a:pPr algn="l">
              <a:buClr>
                <a:schemeClr val="accent1"/>
              </a:buClr>
              <a:buSzPct val="60000"/>
            </a:pPr>
            <a:r>
              <a:rPr lang="en-US" sz="1200"/>
              <a:t>SFR = Short Form Report</a:t>
            </a:r>
          </a:p>
        </p:txBody>
      </p:sp>
      <p:sp>
        <p:nvSpPr>
          <p:cNvPr id="54" name="Scroll: Vertical 53">
            <a:extLst>
              <a:ext uri="{FF2B5EF4-FFF2-40B4-BE49-F238E27FC236}">
                <a16:creationId xmlns:a16="http://schemas.microsoft.com/office/drawing/2014/main" id="{86E2E65F-C0B5-B694-6354-9323A51D409B}"/>
              </a:ext>
            </a:extLst>
          </p:cNvPr>
          <p:cNvSpPr/>
          <p:nvPr/>
        </p:nvSpPr>
        <p:spPr bwMode="auto">
          <a:xfrm>
            <a:off x="2747511" y="4217189"/>
            <a:ext cx="856154" cy="801289"/>
          </a:xfrm>
          <a:prstGeom prst="verticalScroll">
            <a:avLst/>
          </a:prstGeom>
          <a:solidFill>
            <a:schemeClr val="accent3">
              <a:lumMod val="75000"/>
            </a:schemeClr>
          </a:solidFill>
          <a:ln>
            <a:solidFill>
              <a:schemeClr val="bg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defTabSz="932472" fontAlgn="base">
              <a:spcBef>
                <a:spcPct val="0"/>
              </a:spcBef>
              <a:spcAft>
                <a:spcPct val="0"/>
              </a:spcAft>
            </a:pPr>
            <a:r>
              <a:rPr lang="en-US" sz="1050" err="1">
                <a:gradFill>
                  <a:gsLst>
                    <a:gs pos="0">
                      <a:srgbClr val="FFFFFF"/>
                    </a:gs>
                    <a:gs pos="100000">
                      <a:srgbClr val="FFFFFF"/>
                    </a:gs>
                  </a:gsLst>
                  <a:lin ang="5400000" scaled="0"/>
                </a:gradFill>
                <a:ea typeface="Segoe UI" pitchFamily="34" charset="0"/>
                <a:cs typeface="Segoe UI" pitchFamily="34" charset="0"/>
              </a:rPr>
              <a:t>TCBInfo</a:t>
            </a:r>
            <a:endParaRPr lang="en-US" sz="1050">
              <a:gradFill>
                <a:gsLst>
                  <a:gs pos="0">
                    <a:srgbClr val="FFFFFF"/>
                  </a:gs>
                  <a:gs pos="100000">
                    <a:srgbClr val="FFFFFF"/>
                  </a:gs>
                </a:gsLst>
                <a:lin ang="5400000" scaled="0"/>
              </a:gradFill>
              <a:ea typeface="Segoe UI" pitchFamily="34" charset="0"/>
              <a:cs typeface="Segoe UI" pitchFamily="34" charset="0"/>
            </a:endParaRPr>
          </a:p>
          <a:p>
            <a:pPr algn="ctr"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(DICE/</a:t>
            </a:r>
          </a:p>
          <a:p>
            <a:pPr algn="ctr"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DPE)</a:t>
            </a:r>
          </a:p>
        </p:txBody>
      </p:sp>
      <p:sp>
        <p:nvSpPr>
          <p:cNvPr id="55" name="Rectangle: Rounded Corners 54">
            <a:extLst>
              <a:ext uri="{FF2B5EF4-FFF2-40B4-BE49-F238E27FC236}">
                <a16:creationId xmlns:a16="http://schemas.microsoft.com/office/drawing/2014/main" id="{0689A59E-09FD-59A1-1907-8116504956DB}"/>
              </a:ext>
            </a:extLst>
          </p:cNvPr>
          <p:cNvSpPr/>
          <p:nvPr/>
        </p:nvSpPr>
        <p:spPr>
          <a:xfrm>
            <a:off x="2708237" y="4032973"/>
            <a:ext cx="887674" cy="2142349"/>
          </a:xfrm>
          <a:prstGeom prst="roundRect">
            <a:avLst/>
          </a:prstGeom>
          <a:solidFill>
            <a:schemeClr val="accent1">
              <a:lumMod val="20000"/>
              <a:lumOff val="80000"/>
              <a:alpha val="8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Elbow Connector 3">
            <a:extLst>
              <a:ext uri="{FF2B5EF4-FFF2-40B4-BE49-F238E27FC236}">
                <a16:creationId xmlns:a16="http://schemas.microsoft.com/office/drawing/2014/main" id="{508B4C32-5212-F598-C5CC-84B295535824}"/>
              </a:ext>
            </a:extLst>
          </p:cNvPr>
          <p:cNvCxnSpPr>
            <a:cxnSpLocks/>
            <a:stCxn id="15" idx="2"/>
            <a:endCxn id="16" idx="1"/>
          </p:cNvCxnSpPr>
          <p:nvPr/>
        </p:nvCxnSpPr>
        <p:spPr>
          <a:xfrm rot="16200000" flipH="1">
            <a:off x="7565667" y="3862446"/>
            <a:ext cx="661887" cy="3610185"/>
          </a:xfrm>
          <a:prstGeom prst="bentConnector2">
            <a:avLst/>
          </a:prstGeom>
          <a:ln w="12700">
            <a:solidFill>
              <a:schemeClr val="accent6">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39" name="Scroll: Vertical 38">
            <a:extLst>
              <a:ext uri="{FF2B5EF4-FFF2-40B4-BE49-F238E27FC236}">
                <a16:creationId xmlns:a16="http://schemas.microsoft.com/office/drawing/2014/main" id="{900FB1D0-0C0E-F4B9-E084-E6C868D094F3}"/>
              </a:ext>
            </a:extLst>
          </p:cNvPr>
          <p:cNvSpPr/>
          <p:nvPr/>
        </p:nvSpPr>
        <p:spPr bwMode="auto">
          <a:xfrm>
            <a:off x="6844754" y="5632181"/>
            <a:ext cx="698415" cy="668423"/>
          </a:xfrm>
          <a:prstGeom prst="verticalScroll">
            <a:avLst/>
          </a:prstGeom>
          <a:solidFill>
            <a:schemeClr val="accent3">
              <a:lumMod val="75000"/>
            </a:schemeClr>
          </a:solidFill>
          <a:ln>
            <a:solidFill>
              <a:schemeClr val="bg1"/>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l" defTabSz="932472" fontAlgn="base">
              <a:spcBef>
                <a:spcPct val="0"/>
              </a:spcBef>
              <a:spcAft>
                <a:spcPct val="0"/>
              </a:spcAft>
            </a:pPr>
            <a:r>
              <a:rPr lang="en-US" sz="1050">
                <a:gradFill>
                  <a:gsLst>
                    <a:gs pos="0">
                      <a:srgbClr val="FFFFFF"/>
                    </a:gs>
                    <a:gs pos="100000">
                      <a:srgbClr val="FFFFFF"/>
                    </a:gs>
                  </a:gsLst>
                  <a:lin ang="5400000" scaled="0"/>
                </a:gradFill>
                <a:ea typeface="Segoe UI" pitchFamily="34" charset="0"/>
                <a:cs typeface="Segoe UI" pitchFamily="34" charset="0"/>
              </a:rPr>
              <a:t>EAR</a:t>
            </a:r>
          </a:p>
        </p:txBody>
      </p:sp>
      <p:sp>
        <p:nvSpPr>
          <p:cNvPr id="8" name="Rectangle 7">
            <a:extLst>
              <a:ext uri="{FF2B5EF4-FFF2-40B4-BE49-F238E27FC236}">
                <a16:creationId xmlns:a16="http://schemas.microsoft.com/office/drawing/2014/main" id="{32ECF957-A1E4-1EB2-0873-55A2A3FF22C8}"/>
              </a:ext>
            </a:extLst>
          </p:cNvPr>
          <p:cNvSpPr/>
          <p:nvPr/>
        </p:nvSpPr>
        <p:spPr bwMode="auto">
          <a:xfrm>
            <a:off x="6519328" y="4901016"/>
            <a:ext cx="520966" cy="430887"/>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endParaRPr lang="en-US" sz="1000" dirty="0">
              <a:solidFill>
                <a:schemeClr val="tx1">
                  <a:lumMod val="95000"/>
                  <a:lumOff val="5000"/>
                </a:schemeClr>
              </a:solidFill>
              <a:ea typeface="Segoe UI" pitchFamily="34" charset="0"/>
              <a:cs typeface="Segoe UI" pitchFamily="34" charset="0"/>
            </a:endParaRPr>
          </a:p>
        </p:txBody>
      </p:sp>
      <p:sp>
        <p:nvSpPr>
          <p:cNvPr id="10" name="Rectangle 9">
            <a:extLst>
              <a:ext uri="{FF2B5EF4-FFF2-40B4-BE49-F238E27FC236}">
                <a16:creationId xmlns:a16="http://schemas.microsoft.com/office/drawing/2014/main" id="{9A09E242-7E4B-904A-9048-AD02A56E8A64}"/>
              </a:ext>
            </a:extLst>
          </p:cNvPr>
          <p:cNvSpPr/>
          <p:nvPr/>
        </p:nvSpPr>
        <p:spPr bwMode="auto">
          <a:xfrm>
            <a:off x="5137805" y="4901016"/>
            <a:ext cx="520966" cy="430887"/>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spcBef>
                <a:spcPct val="0"/>
              </a:spcBef>
              <a:spcAft>
                <a:spcPct val="0"/>
              </a:spcAft>
            </a:pPr>
            <a:endParaRPr lang="en-US" sz="1000" dirty="0">
              <a:solidFill>
                <a:schemeClr val="tx1">
                  <a:lumMod val="95000"/>
                  <a:lumOff val="5000"/>
                </a:schemeClr>
              </a:solidFill>
              <a:ea typeface="Segoe UI" pitchFamily="34" charset="0"/>
              <a:cs typeface="Segoe UI" pitchFamily="34" charset="0"/>
            </a:endParaRPr>
          </a:p>
        </p:txBody>
      </p:sp>
    </p:spTree>
    <p:extLst>
      <p:ext uri="{BB962C8B-B14F-4D97-AF65-F5344CB8AC3E}">
        <p14:creationId xmlns:p14="http://schemas.microsoft.com/office/powerpoint/2010/main" val="4003974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000"/>
                                        <p:tgtEl>
                                          <p:spTgt spid="26"/>
                                        </p:tgtEl>
                                      </p:cBhvr>
                                    </p:animEffect>
                                    <p:anim calcmode="lin" valueType="num">
                                      <p:cBhvr>
                                        <p:cTn id="8" dur="1000" fill="hold"/>
                                        <p:tgtEl>
                                          <p:spTgt spid="26"/>
                                        </p:tgtEl>
                                        <p:attrNameLst>
                                          <p:attrName>ppt_x</p:attrName>
                                        </p:attrNameLst>
                                      </p:cBhvr>
                                      <p:tavLst>
                                        <p:tav tm="0">
                                          <p:val>
                                            <p:strVal val="#ppt_x"/>
                                          </p:val>
                                        </p:tav>
                                        <p:tav tm="100000">
                                          <p:val>
                                            <p:strVal val="#ppt_x"/>
                                          </p:val>
                                        </p:tav>
                                      </p:tavLst>
                                    </p:anim>
                                    <p:anim calcmode="lin" valueType="num">
                                      <p:cBhvr>
                                        <p:cTn id="9"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fade">
                                      <p:cBhvr>
                                        <p:cTn id="14" dur="1000"/>
                                        <p:tgtEl>
                                          <p:spTgt spid="43"/>
                                        </p:tgtEl>
                                      </p:cBhvr>
                                    </p:animEffect>
                                    <p:anim calcmode="lin" valueType="num">
                                      <p:cBhvr>
                                        <p:cTn id="15" dur="1000" fill="hold"/>
                                        <p:tgtEl>
                                          <p:spTgt spid="43"/>
                                        </p:tgtEl>
                                        <p:attrNameLst>
                                          <p:attrName>ppt_x</p:attrName>
                                        </p:attrNameLst>
                                      </p:cBhvr>
                                      <p:tavLst>
                                        <p:tav tm="0">
                                          <p:val>
                                            <p:strVal val="#ppt_x"/>
                                          </p:val>
                                        </p:tav>
                                        <p:tav tm="100000">
                                          <p:val>
                                            <p:strVal val="#ppt_x"/>
                                          </p:val>
                                        </p:tav>
                                      </p:tavLst>
                                    </p:anim>
                                    <p:anim calcmode="lin" valueType="num">
                                      <p:cBhvr>
                                        <p:cTn id="16"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0"/>
                                        </p:tgtEl>
                                        <p:attrNameLst>
                                          <p:attrName>style.visibility</p:attrName>
                                        </p:attrNameLst>
                                      </p:cBhvr>
                                      <p:to>
                                        <p:strVal val="visible"/>
                                      </p:to>
                                    </p:set>
                                    <p:anim calcmode="lin" valueType="num">
                                      <p:cBhvr additive="base">
                                        <p:cTn id="21" dur="500" fill="hold"/>
                                        <p:tgtEl>
                                          <p:spTgt spid="40"/>
                                        </p:tgtEl>
                                        <p:attrNameLst>
                                          <p:attrName>ppt_x</p:attrName>
                                        </p:attrNameLst>
                                      </p:cBhvr>
                                      <p:tavLst>
                                        <p:tav tm="0">
                                          <p:val>
                                            <p:strVal val="#ppt_x"/>
                                          </p:val>
                                        </p:tav>
                                        <p:tav tm="100000">
                                          <p:val>
                                            <p:strVal val="#ppt_x"/>
                                          </p:val>
                                        </p:tav>
                                      </p:tavLst>
                                    </p:anim>
                                    <p:anim calcmode="lin" valueType="num">
                                      <p:cBhvr additive="base">
                                        <p:cTn id="22"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63" presetClass="path" presetSubtype="0" accel="50000" decel="50000" fill="hold" grpId="0" nodeType="withEffect">
                                  <p:stCondLst>
                                    <p:cond delay="500"/>
                                  </p:stCondLst>
                                  <p:childTnLst>
                                    <p:animMotion origin="layout" path="M -2.08333E-7 -3.33333E-6 L 0.15247 -3.33333E-6 " pathEditMode="relative" rAng="0" ptsTypes="AA">
                                      <p:cBhvr>
                                        <p:cTn id="28" dur="2000" fill="hold"/>
                                        <p:tgtEl>
                                          <p:spTgt spid="36"/>
                                        </p:tgtEl>
                                        <p:attrNameLst>
                                          <p:attrName>ppt_x</p:attrName>
                                          <p:attrName>ppt_y</p:attrName>
                                        </p:attrNameLst>
                                      </p:cBhvr>
                                      <p:rCtr x="7617" y="0"/>
                                    </p:animMotion>
                                  </p:childTnLst>
                                </p:cTn>
                              </p:par>
                              <p:par>
                                <p:cTn id="29" presetID="10"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animEffect transition="in" filter="fade">
                                      <p:cBhvr>
                                        <p:cTn id="31" dur="500"/>
                                        <p:tgtEl>
                                          <p:spTgt spid="49"/>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1" nodeType="clickEffect">
                                  <p:stCondLst>
                                    <p:cond delay="0"/>
                                  </p:stCondLst>
                                  <p:childTnLst>
                                    <p:set>
                                      <p:cBhvr>
                                        <p:cTn id="35" dur="1" fill="hold">
                                          <p:stCondLst>
                                            <p:cond delay="0"/>
                                          </p:stCondLst>
                                        </p:cTn>
                                        <p:tgtEl>
                                          <p:spTgt spid="37"/>
                                        </p:tgtEl>
                                        <p:attrNameLst>
                                          <p:attrName>style.visibility</p:attrName>
                                        </p:attrNameLst>
                                      </p:cBhvr>
                                      <p:to>
                                        <p:strVal val="visible"/>
                                      </p:to>
                                    </p:set>
                                  </p:childTnLst>
                                </p:cTn>
                              </p:par>
                              <p:par>
                                <p:cTn id="36" presetID="50" presetClass="path" presetSubtype="0" accel="50000" decel="50000" fill="hold" grpId="0" nodeType="withEffect">
                                  <p:stCondLst>
                                    <p:cond delay="500"/>
                                  </p:stCondLst>
                                  <p:childTnLst>
                                    <p:animMotion origin="layout" path="M -6.25E-7 3.33333E-6 L 0.08333 3.33333E-6 C 0.1207 3.33333E-6 0.1668 0.05694 0.1668 0.10347 L 0.1668 0.20717 " pathEditMode="relative" rAng="0" ptsTypes="AAAA">
                                      <p:cBhvr>
                                        <p:cTn id="37" dur="2000" fill="hold"/>
                                        <p:tgtEl>
                                          <p:spTgt spid="37"/>
                                        </p:tgtEl>
                                        <p:attrNameLst>
                                          <p:attrName>ppt_x</p:attrName>
                                          <p:attrName>ppt_y</p:attrName>
                                        </p:attrNameLst>
                                      </p:cBhvr>
                                      <p:rCtr x="8333" y="10347"/>
                                    </p:animMotion>
                                  </p:childTnLst>
                                </p:cTn>
                              </p:par>
                              <p:par>
                                <p:cTn id="38" presetID="10" presetClass="entr" presetSubtype="0" fill="hold" grpId="0" nodeType="withEffect">
                                  <p:stCondLst>
                                    <p:cond delay="500"/>
                                  </p:stCondLst>
                                  <p:childTnLst>
                                    <p:set>
                                      <p:cBhvr>
                                        <p:cTn id="39" dur="1" fill="hold">
                                          <p:stCondLst>
                                            <p:cond delay="0"/>
                                          </p:stCondLst>
                                        </p:cTn>
                                        <p:tgtEl>
                                          <p:spTgt spid="50"/>
                                        </p:tgtEl>
                                        <p:attrNameLst>
                                          <p:attrName>style.visibility</p:attrName>
                                        </p:attrNameLst>
                                      </p:cBhvr>
                                      <p:to>
                                        <p:strVal val="visible"/>
                                      </p:to>
                                    </p:set>
                                    <p:animEffect transition="in" filter="fade">
                                      <p:cBhvr>
                                        <p:cTn id="40" dur="500"/>
                                        <p:tgtEl>
                                          <p:spTgt spid="50"/>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1" nodeType="click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63" presetClass="path" presetSubtype="0" accel="50000" decel="50000" fill="hold" grpId="0" nodeType="withEffect">
                                  <p:stCondLst>
                                    <p:cond delay="500"/>
                                  </p:stCondLst>
                                  <p:childTnLst>
                                    <p:animMotion origin="layout" path="M -1.04167E-6 1.48148E-6 L 0.15599 1.48148E-6 " pathEditMode="relative" rAng="0" ptsTypes="AA">
                                      <p:cBhvr>
                                        <p:cTn id="46" dur="2000" fill="hold"/>
                                        <p:tgtEl>
                                          <p:spTgt spid="39"/>
                                        </p:tgtEl>
                                        <p:attrNameLst>
                                          <p:attrName>ppt_x</p:attrName>
                                          <p:attrName>ppt_y</p:attrName>
                                        </p:attrNameLst>
                                      </p:cBhvr>
                                      <p:rCtr x="7799" y="0"/>
                                    </p:animMotion>
                                  </p:childTnLst>
                                </p:cTn>
                              </p:par>
                              <p:par>
                                <p:cTn id="47" presetID="10" presetClass="entr" presetSubtype="0" fill="hold" grpId="0" nodeType="withEffect">
                                  <p:stCondLst>
                                    <p:cond delay="500"/>
                                  </p:stCondLst>
                                  <p:childTnLst>
                                    <p:set>
                                      <p:cBhvr>
                                        <p:cTn id="48" dur="1" fill="hold">
                                          <p:stCondLst>
                                            <p:cond delay="0"/>
                                          </p:stCondLst>
                                        </p:cTn>
                                        <p:tgtEl>
                                          <p:spTgt spid="51"/>
                                        </p:tgtEl>
                                        <p:attrNameLst>
                                          <p:attrName>style.visibility</p:attrName>
                                        </p:attrNameLst>
                                      </p:cBhvr>
                                      <p:to>
                                        <p:strVal val="visible"/>
                                      </p:to>
                                    </p:set>
                                    <p:animEffect transition="in" filter="fade">
                                      <p:cBhvr>
                                        <p:cTn id="49" dur="500"/>
                                        <p:tgtEl>
                                          <p:spTgt spid="51"/>
                                        </p:tgtEl>
                                      </p:cBhvr>
                                    </p:animEffec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29"/>
                                        </p:tgtEl>
                                        <p:attrNameLst>
                                          <p:attrName>style.visibility</p:attrName>
                                        </p:attrNameLst>
                                      </p:cBhvr>
                                      <p:to>
                                        <p:strVal val="visible"/>
                                      </p:to>
                                    </p:set>
                                    <p:animEffect transition="in" filter="fade">
                                      <p:cBhvr>
                                        <p:cTn id="54" dur="1000"/>
                                        <p:tgtEl>
                                          <p:spTgt spid="29"/>
                                        </p:tgtEl>
                                      </p:cBhvr>
                                    </p:animEffect>
                                    <p:anim calcmode="lin" valueType="num">
                                      <p:cBhvr>
                                        <p:cTn id="55" dur="1000" fill="hold"/>
                                        <p:tgtEl>
                                          <p:spTgt spid="29"/>
                                        </p:tgtEl>
                                        <p:attrNameLst>
                                          <p:attrName>ppt_x</p:attrName>
                                        </p:attrNameLst>
                                      </p:cBhvr>
                                      <p:tavLst>
                                        <p:tav tm="0">
                                          <p:val>
                                            <p:strVal val="#ppt_x"/>
                                          </p:val>
                                        </p:tav>
                                        <p:tav tm="100000">
                                          <p:val>
                                            <p:strVal val="#ppt_x"/>
                                          </p:val>
                                        </p:tav>
                                      </p:tavLst>
                                    </p:anim>
                                    <p:anim calcmode="lin" valueType="num">
                                      <p:cBhvr>
                                        <p:cTn id="56"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1" nodeType="clickEffect">
                                  <p:stCondLst>
                                    <p:cond delay="0"/>
                                  </p:stCondLst>
                                  <p:childTnLst>
                                    <p:set>
                                      <p:cBhvr>
                                        <p:cTn id="60" dur="1" fill="hold">
                                          <p:stCondLst>
                                            <p:cond delay="0"/>
                                          </p:stCondLst>
                                        </p:cTn>
                                        <p:tgtEl>
                                          <p:spTgt spid="38"/>
                                        </p:tgtEl>
                                        <p:attrNameLst>
                                          <p:attrName>style.visibility</p:attrName>
                                        </p:attrNameLst>
                                      </p:cBhvr>
                                      <p:to>
                                        <p:strVal val="visible"/>
                                      </p:to>
                                    </p:set>
                                  </p:childTnLst>
                                </p:cTn>
                              </p:par>
                              <p:par>
                                <p:cTn id="61" presetID="50" presetClass="path" presetSubtype="0" accel="50000" decel="50000" fill="hold" grpId="0" nodeType="withEffect">
                                  <p:stCondLst>
                                    <p:cond delay="500"/>
                                  </p:stCondLst>
                                  <p:childTnLst>
                                    <p:animMotion origin="layout" path="M 3.75E-6 2.96296E-6 L -0.08555 2.96296E-6 C -0.12409 2.96296E-6 -0.1711 0.05671 -0.1711 0.10324 L -0.1711 0.20717 " pathEditMode="relative" rAng="0" ptsTypes="AAAA">
                                      <p:cBhvr>
                                        <p:cTn id="62" dur="2000" fill="hold"/>
                                        <p:tgtEl>
                                          <p:spTgt spid="38"/>
                                        </p:tgtEl>
                                        <p:attrNameLst>
                                          <p:attrName>ppt_x</p:attrName>
                                          <p:attrName>ppt_y</p:attrName>
                                        </p:attrNameLst>
                                      </p:cBhvr>
                                      <p:rCtr x="-8555" y="10347"/>
                                    </p:animMotion>
                                  </p:childTnLst>
                                </p:cTn>
                              </p:par>
                              <p:par>
                                <p:cTn id="63" presetID="1" presetClass="entr" presetSubtype="0" fill="hold" grpId="0" nodeType="withEffect">
                                  <p:stCondLst>
                                    <p:cond delay="0"/>
                                  </p:stCondLst>
                                  <p:childTnLst>
                                    <p:set>
                                      <p:cBhvr>
                                        <p:cTn id="64" dur="1" fill="hold">
                                          <p:stCondLst>
                                            <p:cond delay="0"/>
                                          </p:stCondLst>
                                        </p:cTn>
                                        <p:tgtEl>
                                          <p:spTgt spid="5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2" nodeType="clickEffect">
                                  <p:stCondLst>
                                    <p:cond delay="0"/>
                                  </p:stCondLst>
                                  <p:childTnLst>
                                    <p:animEffect transition="out" filter="fade">
                                      <p:cBhvr>
                                        <p:cTn id="68" dur="500"/>
                                        <p:tgtEl>
                                          <p:spTgt spid="38"/>
                                        </p:tgtEl>
                                      </p:cBhvr>
                                    </p:animEffect>
                                    <p:set>
                                      <p:cBhvr>
                                        <p:cTn id="69" dur="1" fill="hold">
                                          <p:stCondLst>
                                            <p:cond delay="499"/>
                                          </p:stCondLst>
                                        </p:cTn>
                                        <p:tgtEl>
                                          <p:spTgt spid="38"/>
                                        </p:tgtEl>
                                        <p:attrNameLst>
                                          <p:attrName>style.visibility</p:attrName>
                                        </p:attrNameLst>
                                      </p:cBhvr>
                                      <p:to>
                                        <p:strVal val="hidden"/>
                                      </p:to>
                                    </p:set>
                                  </p:childTnLst>
                                </p:cTn>
                              </p:par>
                              <p:par>
                                <p:cTn id="70" presetID="10" presetClass="exit" presetSubtype="0" fill="hold" grpId="1" nodeType="withEffect">
                                  <p:stCondLst>
                                    <p:cond delay="0"/>
                                  </p:stCondLst>
                                  <p:childTnLst>
                                    <p:animEffect transition="out" filter="fade">
                                      <p:cBhvr>
                                        <p:cTn id="71" dur="500"/>
                                        <p:tgtEl>
                                          <p:spTgt spid="52"/>
                                        </p:tgtEl>
                                      </p:cBhvr>
                                    </p:animEffect>
                                    <p:set>
                                      <p:cBhvr>
                                        <p:cTn id="72" dur="1" fill="hold">
                                          <p:stCondLst>
                                            <p:cond delay="499"/>
                                          </p:stCondLst>
                                        </p:cTn>
                                        <p:tgtEl>
                                          <p:spTgt spid="52"/>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1" nodeType="clickEffect">
                                  <p:stCondLst>
                                    <p:cond delay="0"/>
                                  </p:stCondLst>
                                  <p:childTnLst>
                                    <p:set>
                                      <p:cBhvr>
                                        <p:cTn id="76" dur="1" fill="hold">
                                          <p:stCondLst>
                                            <p:cond delay="0"/>
                                          </p:stCondLst>
                                        </p:cTn>
                                        <p:tgtEl>
                                          <p:spTgt spid="54"/>
                                        </p:tgtEl>
                                        <p:attrNameLst>
                                          <p:attrName>style.visibility</p:attrName>
                                        </p:attrNameLst>
                                      </p:cBhvr>
                                      <p:to>
                                        <p:strVal val="visible"/>
                                      </p:to>
                                    </p:set>
                                  </p:childTnLst>
                                </p:cTn>
                              </p:par>
                              <p:par>
                                <p:cTn id="77" presetID="63" presetClass="path" presetSubtype="0" accel="50000" decel="50000" fill="hold" grpId="0" nodeType="withEffect">
                                  <p:stCondLst>
                                    <p:cond delay="500"/>
                                  </p:stCondLst>
                                  <p:childTnLst>
                                    <p:animMotion origin="layout" path="M -2.08333E-7 -3.33333E-6 L 0.15247 -3.33333E-6 " pathEditMode="relative" rAng="0" ptsTypes="AA">
                                      <p:cBhvr>
                                        <p:cTn id="78" dur="2000" fill="hold"/>
                                        <p:tgtEl>
                                          <p:spTgt spid="54"/>
                                        </p:tgtEl>
                                        <p:attrNameLst>
                                          <p:attrName>ppt_x</p:attrName>
                                          <p:attrName>ppt_y</p:attrName>
                                        </p:attrNameLst>
                                      </p:cBhvr>
                                      <p:rCtr x="761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6" grpId="1" animBg="1"/>
      <p:bldP spid="37" grpId="0" animBg="1"/>
      <p:bldP spid="37" grpId="1" animBg="1"/>
      <p:bldP spid="38" grpId="0" animBg="1"/>
      <p:bldP spid="38" grpId="1" animBg="1"/>
      <p:bldP spid="38" grpId="2" animBg="1"/>
      <p:bldP spid="49" grpId="0"/>
      <p:bldP spid="50" grpId="0"/>
      <p:bldP spid="51" grpId="0"/>
      <p:bldP spid="52" grpId="0"/>
      <p:bldP spid="52" grpId="1"/>
      <p:bldP spid="54" grpId="0" animBg="1"/>
      <p:bldP spid="54" grpId="1" animBg="1"/>
      <p:bldP spid="39" grpId="0" animBg="1"/>
      <p:bldP spid="3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3" name="Rectangle 22">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66AAFB-0B88-CA43-468F-FE2FD2949280}"/>
              </a:ext>
            </a:extLst>
          </p:cNvPr>
          <p:cNvSpPr>
            <a:spLocks noGrp="1"/>
          </p:cNvSpPr>
          <p:nvPr>
            <p:ph type="title"/>
          </p:nvPr>
        </p:nvSpPr>
        <p:spPr>
          <a:xfrm>
            <a:off x="521208" y="978408"/>
            <a:ext cx="11155680" cy="1115568"/>
          </a:xfrm>
        </p:spPr>
        <p:txBody>
          <a:bodyPr vert="horz" lIns="91440" tIns="45720" rIns="91440" bIns="45720" rtlCol="0" anchor="t">
            <a:normAutofit/>
          </a:bodyPr>
          <a:lstStyle/>
          <a:p>
            <a:r>
              <a:rPr lang="en-US" b="1" kern="1200">
                <a:solidFill>
                  <a:schemeClr val="tx1"/>
                </a:solidFill>
                <a:latin typeface="+mj-lt"/>
                <a:ea typeface="+mj-ea"/>
                <a:cs typeface="+mj-cs"/>
              </a:rPr>
              <a:t>Identity vs Inventory Attestation</a:t>
            </a:r>
          </a:p>
        </p:txBody>
      </p:sp>
      <p:sp>
        <p:nvSpPr>
          <p:cNvPr id="25" name="Freeform: Shape 24">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Content Placeholder 3">
            <a:extLst>
              <a:ext uri="{FF2B5EF4-FFF2-40B4-BE49-F238E27FC236}">
                <a16:creationId xmlns:a16="http://schemas.microsoft.com/office/drawing/2014/main" id="{85D1CA2F-8A01-829A-E6C8-13791D4299AA}"/>
              </a:ext>
            </a:extLst>
          </p:cNvPr>
          <p:cNvSpPr>
            <a:spLocks noGrp="1"/>
          </p:cNvSpPr>
          <p:nvPr>
            <p:ph sz="half" idx="2"/>
          </p:nvPr>
        </p:nvSpPr>
        <p:spPr>
          <a:xfrm>
            <a:off x="354624" y="2245817"/>
            <a:ext cx="5825782" cy="2309789"/>
          </a:xfrm>
        </p:spPr>
        <p:txBody>
          <a:bodyPr vert="horz" lIns="91440" tIns="45720" rIns="91440" bIns="45720" rtlCol="0">
            <a:normAutofit/>
          </a:bodyPr>
          <a:lstStyle/>
          <a:p>
            <a:pPr marL="0" indent="0">
              <a:buNone/>
            </a:pPr>
            <a:r>
              <a:rPr lang="en-US" b="1"/>
              <a:t>Identity Attestation (DICE + DPE)</a:t>
            </a:r>
            <a:r>
              <a:rPr lang="en-US"/>
              <a:t>:</a:t>
            </a:r>
          </a:p>
          <a:p>
            <a:r>
              <a:rPr lang="en-US" b="1"/>
              <a:t>Purpose</a:t>
            </a:r>
            <a:r>
              <a:rPr lang="en-US"/>
              <a:t>: "Who am I and am I authentic?"</a:t>
            </a:r>
          </a:p>
          <a:p>
            <a:r>
              <a:rPr lang="en-US" b="1"/>
              <a:t>Proves</a:t>
            </a:r>
            <a:r>
              <a:rPr lang="en-US"/>
              <a:t>: Device/component identity and integrity</a:t>
            </a:r>
          </a:p>
          <a:p>
            <a:r>
              <a:rPr lang="en-US" b="1"/>
              <a:t>Mechanism</a:t>
            </a:r>
            <a:r>
              <a:rPr lang="en-US"/>
              <a:t>: Certificate chains with measurements</a:t>
            </a:r>
          </a:p>
          <a:p>
            <a:r>
              <a:rPr lang="en-US" b="1"/>
              <a:t>Example</a:t>
            </a:r>
            <a:r>
              <a:rPr lang="en-US"/>
              <a:t>: "I am legitimate SPDM Responder"</a:t>
            </a:r>
          </a:p>
        </p:txBody>
      </p:sp>
      <p:sp>
        <p:nvSpPr>
          <p:cNvPr id="7" name="Content Placeholder 3">
            <a:extLst>
              <a:ext uri="{FF2B5EF4-FFF2-40B4-BE49-F238E27FC236}">
                <a16:creationId xmlns:a16="http://schemas.microsoft.com/office/drawing/2014/main" id="{A8B0A96A-8823-64EB-F14E-51CEFF34F84E}"/>
              </a:ext>
            </a:extLst>
          </p:cNvPr>
          <p:cNvSpPr txBox="1">
            <a:spLocks/>
          </p:cNvSpPr>
          <p:nvPr/>
        </p:nvSpPr>
        <p:spPr>
          <a:xfrm>
            <a:off x="6248987" y="2266852"/>
            <a:ext cx="5939965" cy="2122052"/>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a:t>Inventory Attestation (SPDM)</a:t>
            </a:r>
            <a:r>
              <a:rPr lang="en-US"/>
              <a:t>:</a:t>
            </a:r>
          </a:p>
          <a:p>
            <a:r>
              <a:rPr lang="en-US" b="1"/>
              <a:t>Purpose</a:t>
            </a:r>
            <a:r>
              <a:rPr lang="en-US"/>
              <a:t>: "What components are installed?"</a:t>
            </a:r>
          </a:p>
          <a:p>
            <a:r>
              <a:rPr lang="en-US" b="1"/>
              <a:t>Reports</a:t>
            </a:r>
            <a:r>
              <a:rPr lang="en-US"/>
              <a:t>: Complete system inventory</a:t>
            </a:r>
          </a:p>
          <a:p>
            <a:r>
              <a:rPr lang="en-US" b="1"/>
              <a:t>Mechanism</a:t>
            </a:r>
            <a:r>
              <a:rPr lang="en-US"/>
              <a:t>: Enumeration + measurement collection</a:t>
            </a:r>
          </a:p>
          <a:p>
            <a:r>
              <a:rPr lang="en-US" b="1"/>
              <a:t>Example</a:t>
            </a:r>
            <a:r>
              <a:rPr lang="en-US"/>
              <a:t>: "I contain: Bootloader, OS, APP XYZ"</a:t>
            </a:r>
          </a:p>
        </p:txBody>
      </p:sp>
      <p:sp>
        <p:nvSpPr>
          <p:cNvPr id="19" name="TextBox 18">
            <a:extLst>
              <a:ext uri="{FF2B5EF4-FFF2-40B4-BE49-F238E27FC236}">
                <a16:creationId xmlns:a16="http://schemas.microsoft.com/office/drawing/2014/main" id="{34006F4C-238F-AE82-6A8F-5CC60BF36586}"/>
              </a:ext>
            </a:extLst>
          </p:cNvPr>
          <p:cNvSpPr txBox="1"/>
          <p:nvPr/>
        </p:nvSpPr>
        <p:spPr>
          <a:xfrm>
            <a:off x="2508210" y="5388140"/>
            <a:ext cx="6963860" cy="923330"/>
          </a:xfrm>
          <a:prstGeom prst="rect">
            <a:avLst/>
          </a:prstGeom>
          <a:noFill/>
        </p:spPr>
        <p:txBody>
          <a:bodyPr wrap="square" rtlCol="0">
            <a:spAutoFit/>
          </a:bodyPr>
          <a:lstStyle/>
          <a:p>
            <a:pPr marL="285750" indent="-285750">
              <a:buFont typeface="Arial" panose="020B0604020202020204" pitchFamily="34" charset="0"/>
              <a:buChar char="•"/>
            </a:pPr>
            <a:r>
              <a:rPr lang="en-US" b="1"/>
              <a:t>Identity</a:t>
            </a:r>
            <a:r>
              <a:rPr lang="en-US"/>
              <a:t> (DICE+DPE) proves the inventory reporter is authentic</a:t>
            </a:r>
          </a:p>
          <a:p>
            <a:r>
              <a:rPr lang="en-US"/>
              <a:t>                              </a:t>
            </a:r>
            <a:r>
              <a:rPr lang="en-US" b="1"/>
              <a:t>                                ↓</a:t>
            </a:r>
          </a:p>
          <a:p>
            <a:pPr marL="285750" indent="-285750">
              <a:buFont typeface="Arial" panose="020B0604020202020204" pitchFamily="34" charset="0"/>
              <a:buChar char="•"/>
            </a:pPr>
            <a:r>
              <a:rPr lang="en-US" b="1"/>
              <a:t>Inventory</a:t>
            </a:r>
            <a:r>
              <a:rPr lang="en-US"/>
              <a:t> (SPDM) can be trusted because reporter is verified</a:t>
            </a:r>
          </a:p>
        </p:txBody>
      </p:sp>
      <p:sp>
        <p:nvSpPr>
          <p:cNvPr id="26" name="Rectangle: Rounded Corners 25">
            <a:extLst>
              <a:ext uri="{FF2B5EF4-FFF2-40B4-BE49-F238E27FC236}">
                <a16:creationId xmlns:a16="http://schemas.microsoft.com/office/drawing/2014/main" id="{A3D3EF2A-6D72-A2DF-029E-B4A1D79043AE}"/>
              </a:ext>
            </a:extLst>
          </p:cNvPr>
          <p:cNvSpPr/>
          <p:nvPr/>
        </p:nvSpPr>
        <p:spPr>
          <a:xfrm>
            <a:off x="2260209" y="5331655"/>
            <a:ext cx="7348025" cy="1059767"/>
          </a:xfrm>
          <a:prstGeom prst="roundRect">
            <a:avLst/>
          </a:prstGeom>
          <a:solidFill>
            <a:srgbClr val="00B050">
              <a:alpha val="9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2715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2C1CD-CEA4-7731-3C04-3C313EE93A2A}"/>
              </a:ext>
            </a:extLst>
          </p:cNvPr>
          <p:cNvSpPr>
            <a:spLocks noGrp="1"/>
          </p:cNvSpPr>
          <p:nvPr>
            <p:ph type="title"/>
          </p:nvPr>
        </p:nvSpPr>
        <p:spPr/>
        <p:txBody>
          <a:bodyPr/>
          <a:lstStyle/>
          <a:p>
            <a:r>
              <a:rPr lang="en-US"/>
              <a:t>DICE VS DPE</a:t>
            </a:r>
          </a:p>
        </p:txBody>
      </p:sp>
      <p:sp>
        <p:nvSpPr>
          <p:cNvPr id="5" name="Content Placeholder 3">
            <a:extLst>
              <a:ext uri="{FF2B5EF4-FFF2-40B4-BE49-F238E27FC236}">
                <a16:creationId xmlns:a16="http://schemas.microsoft.com/office/drawing/2014/main" id="{2383C3C9-8B69-1FD8-0990-4850734D011B}"/>
              </a:ext>
            </a:extLst>
          </p:cNvPr>
          <p:cNvSpPr txBox="1">
            <a:spLocks/>
          </p:cNvSpPr>
          <p:nvPr/>
        </p:nvSpPr>
        <p:spPr>
          <a:xfrm>
            <a:off x="354624" y="2106764"/>
            <a:ext cx="5521741" cy="230978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err="1"/>
              <a:t>Caliptra</a:t>
            </a:r>
            <a:r>
              <a:rPr lang="en-US" b="1"/>
              <a:t> </a:t>
            </a:r>
            <a:r>
              <a:rPr lang="en-US" b="1" err="1"/>
              <a:t>RoT</a:t>
            </a:r>
            <a:r>
              <a:rPr lang="en-US" b="1"/>
              <a:t> FW Attestation - DICE</a:t>
            </a:r>
            <a:endParaRPr lang="en-US"/>
          </a:p>
          <a:p>
            <a:r>
              <a:rPr lang="en-US" b="1"/>
              <a:t>Purpose</a:t>
            </a:r>
            <a:r>
              <a:rPr lang="en-US"/>
              <a:t>: “is </a:t>
            </a:r>
            <a:r>
              <a:rPr lang="en-US" err="1"/>
              <a:t>Caliptra</a:t>
            </a:r>
            <a:r>
              <a:rPr lang="en-US"/>
              <a:t> running trusted firmware?”</a:t>
            </a:r>
          </a:p>
          <a:p>
            <a:r>
              <a:rPr lang="en-US" b="1"/>
              <a:t>Proves</a:t>
            </a:r>
            <a:r>
              <a:rPr lang="en-US"/>
              <a:t>: </a:t>
            </a:r>
            <a:r>
              <a:rPr lang="en-US" err="1"/>
              <a:t>Caliptra</a:t>
            </a:r>
            <a:r>
              <a:rPr lang="en-US"/>
              <a:t> booted with Authentic firmware and secure fuse settings</a:t>
            </a:r>
          </a:p>
          <a:p>
            <a:r>
              <a:rPr lang="en-US" b="1"/>
              <a:t>Mechanism</a:t>
            </a:r>
            <a:r>
              <a:rPr lang="en-US"/>
              <a:t>: Certificate chains with measurements</a:t>
            </a:r>
          </a:p>
          <a:p>
            <a:r>
              <a:rPr lang="en-US" b="1"/>
              <a:t>Example</a:t>
            </a:r>
            <a:r>
              <a:rPr lang="en-US"/>
              <a:t>: "I am legitimate </a:t>
            </a:r>
            <a:r>
              <a:rPr lang="en-US" err="1"/>
              <a:t>Caliptra</a:t>
            </a:r>
            <a:r>
              <a:rPr lang="en-US"/>
              <a:t> firmware "</a:t>
            </a:r>
          </a:p>
        </p:txBody>
      </p:sp>
      <p:sp>
        <p:nvSpPr>
          <p:cNvPr id="6" name="Content Placeholder 3">
            <a:extLst>
              <a:ext uri="{FF2B5EF4-FFF2-40B4-BE49-F238E27FC236}">
                <a16:creationId xmlns:a16="http://schemas.microsoft.com/office/drawing/2014/main" id="{AB580580-933E-EB8D-874B-810B5F0A98DE}"/>
              </a:ext>
            </a:extLst>
          </p:cNvPr>
          <p:cNvSpPr txBox="1">
            <a:spLocks/>
          </p:cNvSpPr>
          <p:nvPr/>
        </p:nvSpPr>
        <p:spPr>
          <a:xfrm>
            <a:off x="6015756" y="2138240"/>
            <a:ext cx="5521741" cy="2309789"/>
          </a:xfrm>
          <a:prstGeom prst="rect">
            <a:avLst/>
          </a:prstGeom>
        </p:spPr>
        <p:txBody>
          <a:bodyPr vert="horz" lIns="91440" tIns="45720" rIns="91440" bIns="45720" rtlCol="0">
            <a:normAutofit/>
          </a:bodyPr>
          <a:lst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a:t>Inventory Application Attestation - DPE</a:t>
            </a:r>
            <a:endParaRPr lang="en-US"/>
          </a:p>
          <a:p>
            <a:r>
              <a:rPr lang="en-US" b="1"/>
              <a:t>Purpose</a:t>
            </a:r>
            <a:r>
              <a:rPr lang="en-US"/>
              <a:t>: “is the SPDM Responder Authentic ?”</a:t>
            </a:r>
          </a:p>
          <a:p>
            <a:r>
              <a:rPr lang="en-US" b="1"/>
              <a:t>Proves</a:t>
            </a:r>
            <a:r>
              <a:rPr lang="en-US"/>
              <a:t>: integrity of the Attester Application</a:t>
            </a:r>
          </a:p>
          <a:p>
            <a:r>
              <a:rPr lang="en-US" b="1"/>
              <a:t>Mechanism</a:t>
            </a:r>
            <a:r>
              <a:rPr lang="en-US"/>
              <a:t>: Certificate chains with measurements</a:t>
            </a:r>
          </a:p>
          <a:p>
            <a:r>
              <a:rPr lang="en-US" b="1"/>
              <a:t>Example</a:t>
            </a:r>
            <a:r>
              <a:rPr lang="en-US"/>
              <a:t>: "I am legitimate SPDM Responder "</a:t>
            </a:r>
          </a:p>
        </p:txBody>
      </p:sp>
      <p:sp>
        <p:nvSpPr>
          <p:cNvPr id="7" name="TextBox 6">
            <a:extLst>
              <a:ext uri="{FF2B5EF4-FFF2-40B4-BE49-F238E27FC236}">
                <a16:creationId xmlns:a16="http://schemas.microsoft.com/office/drawing/2014/main" id="{6D4DE415-5B84-F003-CE2A-D5DC053CFBEC}"/>
              </a:ext>
            </a:extLst>
          </p:cNvPr>
          <p:cNvSpPr txBox="1"/>
          <p:nvPr/>
        </p:nvSpPr>
        <p:spPr>
          <a:xfrm>
            <a:off x="2544069" y="5388139"/>
            <a:ext cx="8415284" cy="923330"/>
          </a:xfrm>
          <a:prstGeom prst="rect">
            <a:avLst/>
          </a:prstGeom>
          <a:noFill/>
        </p:spPr>
        <p:txBody>
          <a:bodyPr wrap="square" rtlCol="0">
            <a:spAutoFit/>
          </a:bodyPr>
          <a:lstStyle/>
          <a:p>
            <a:pPr marL="285750" indent="-285750">
              <a:buFont typeface="Arial" panose="020B0604020202020204" pitchFamily="34" charset="0"/>
              <a:buChar char="•"/>
            </a:pPr>
            <a:r>
              <a:rPr lang="en-US" b="1"/>
              <a:t>DICE </a:t>
            </a:r>
            <a:r>
              <a:rPr lang="en-US"/>
              <a:t>proves that </a:t>
            </a:r>
            <a:r>
              <a:rPr lang="en-US" err="1"/>
              <a:t>Caliptra</a:t>
            </a:r>
            <a:r>
              <a:rPr lang="en-US"/>
              <a:t> is running authentic firmware and fuse configuration</a:t>
            </a:r>
          </a:p>
          <a:p>
            <a:pPr lvl="3"/>
            <a:r>
              <a:rPr lang="en-US" b="1"/>
              <a:t>		       ↓</a:t>
            </a:r>
          </a:p>
          <a:p>
            <a:pPr marL="285750" indent="-285750">
              <a:buFont typeface="Arial" panose="020B0604020202020204" pitchFamily="34" charset="0"/>
              <a:buChar char="•"/>
            </a:pPr>
            <a:r>
              <a:rPr lang="en-US" b="1"/>
              <a:t>DPE </a:t>
            </a:r>
            <a:r>
              <a:rPr lang="en-US"/>
              <a:t>can be trusted to attest to the SPDM Responder</a:t>
            </a:r>
          </a:p>
        </p:txBody>
      </p:sp>
      <p:sp>
        <p:nvSpPr>
          <p:cNvPr id="8" name="Rectangle: Rounded Corners 7">
            <a:extLst>
              <a:ext uri="{FF2B5EF4-FFF2-40B4-BE49-F238E27FC236}">
                <a16:creationId xmlns:a16="http://schemas.microsoft.com/office/drawing/2014/main" id="{ACA2AD7B-2704-E2B5-7920-FA7E366CEA49}"/>
              </a:ext>
            </a:extLst>
          </p:cNvPr>
          <p:cNvSpPr/>
          <p:nvPr/>
        </p:nvSpPr>
        <p:spPr>
          <a:xfrm>
            <a:off x="2421987" y="5319921"/>
            <a:ext cx="8286354" cy="1059767"/>
          </a:xfrm>
          <a:prstGeom prst="roundRect">
            <a:avLst/>
          </a:prstGeom>
          <a:solidFill>
            <a:srgbClr val="00B050">
              <a:alpha val="9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8866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23" name="Rectangle 22">
            <a:extLst>
              <a:ext uri="{FF2B5EF4-FFF2-40B4-BE49-F238E27FC236}">
                <a16:creationId xmlns:a16="http://schemas.microsoft.com/office/drawing/2014/main" id="{4065D9BE-A58D-6E8A-D4A2-5056F3C5E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736296-4284-2903-A508-1B7F681333CF}"/>
              </a:ext>
            </a:extLst>
          </p:cNvPr>
          <p:cNvSpPr>
            <a:spLocks noGrp="1"/>
          </p:cNvSpPr>
          <p:nvPr>
            <p:ph type="title"/>
          </p:nvPr>
        </p:nvSpPr>
        <p:spPr>
          <a:xfrm>
            <a:off x="517870" y="978408"/>
            <a:ext cx="10670636" cy="787568"/>
          </a:xfrm>
        </p:spPr>
        <p:txBody>
          <a:bodyPr vert="horz" lIns="91440" tIns="45720" rIns="91440" bIns="45720" rtlCol="0" anchor="t">
            <a:normAutofit/>
          </a:bodyPr>
          <a:lstStyle/>
          <a:p>
            <a:pPr>
              <a:lnSpc>
                <a:spcPct val="90000"/>
              </a:lnSpc>
            </a:pPr>
            <a:r>
              <a:rPr lang="en-US" sz="3700"/>
              <a:t>Attester Composition </a:t>
            </a:r>
            <a:endParaRPr lang="en-US" sz="3700" b="1" kern="1200">
              <a:solidFill>
                <a:schemeClr val="tx1"/>
              </a:solidFill>
              <a:latin typeface="+mj-lt"/>
              <a:ea typeface="+mj-ea"/>
              <a:cs typeface="+mj-cs"/>
            </a:endParaRPr>
          </a:p>
        </p:txBody>
      </p:sp>
      <p:sp>
        <p:nvSpPr>
          <p:cNvPr id="25" name="Freeform: Shape 24">
            <a:extLst>
              <a:ext uri="{FF2B5EF4-FFF2-40B4-BE49-F238E27FC236}">
                <a16:creationId xmlns:a16="http://schemas.microsoft.com/office/drawing/2014/main" id="{A745E793-BC99-8991-71CD-53FFBB6A8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6260" cy="149279"/>
          </a:xfrm>
          <a:custGeom>
            <a:avLst/>
            <a:gdLst>
              <a:gd name="connsiteX0" fmla="*/ 0 w 11156260"/>
              <a:gd name="connsiteY0" fmla="*/ 0 h 149279"/>
              <a:gd name="connsiteX1" fmla="*/ 11156260 w 11156260"/>
              <a:gd name="connsiteY1" fmla="*/ 0 h 149279"/>
              <a:gd name="connsiteX2" fmla="*/ 11156260 w 11156260"/>
              <a:gd name="connsiteY2" fmla="*/ 149279 h 149279"/>
              <a:gd name="connsiteX3" fmla="*/ 0 w 11156260"/>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11156260" h="149279">
                <a:moveTo>
                  <a:pt x="0" y="0"/>
                </a:moveTo>
                <a:lnTo>
                  <a:pt x="11156260" y="0"/>
                </a:lnTo>
                <a:lnTo>
                  <a:pt x="11156260"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37" name="Content Placeholder 3">
            <a:extLst>
              <a:ext uri="{FF2B5EF4-FFF2-40B4-BE49-F238E27FC236}">
                <a16:creationId xmlns:a16="http://schemas.microsoft.com/office/drawing/2014/main" id="{A63322D5-B5B0-6EE6-F685-EA8CA539713C}"/>
              </a:ext>
            </a:extLst>
          </p:cNvPr>
          <p:cNvGraphicFramePr>
            <a:graphicFrameLocks noGrp="1"/>
          </p:cNvGraphicFramePr>
          <p:nvPr>
            <p:ph sz="half" idx="2"/>
            <p:extLst>
              <p:ext uri="{D42A27DB-BD31-4B8C-83A1-F6EECF244321}">
                <p14:modId xmlns:p14="http://schemas.microsoft.com/office/powerpoint/2010/main" val="3706572181"/>
              </p:ext>
            </p:extLst>
          </p:nvPr>
        </p:nvGraphicFramePr>
        <p:xfrm>
          <a:off x="254272" y="2322431"/>
          <a:ext cx="7629607" cy="376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3" name="Group 12">
            <a:extLst>
              <a:ext uri="{FF2B5EF4-FFF2-40B4-BE49-F238E27FC236}">
                <a16:creationId xmlns:a16="http://schemas.microsoft.com/office/drawing/2014/main" id="{BA97FF82-D332-4B22-F304-B341D9E89990}"/>
              </a:ext>
            </a:extLst>
          </p:cNvPr>
          <p:cNvGrpSpPr/>
          <p:nvPr/>
        </p:nvGrpSpPr>
        <p:grpSpPr>
          <a:xfrm>
            <a:off x="8193258" y="2572746"/>
            <a:ext cx="2691619" cy="1178638"/>
            <a:chOff x="7666892" y="2441448"/>
            <a:chExt cx="2691619" cy="1178638"/>
          </a:xfrm>
        </p:grpSpPr>
        <p:sp>
          <p:nvSpPr>
            <p:cNvPr id="7" name="Rectangle 6">
              <a:extLst>
                <a:ext uri="{FF2B5EF4-FFF2-40B4-BE49-F238E27FC236}">
                  <a16:creationId xmlns:a16="http://schemas.microsoft.com/office/drawing/2014/main" id="{9088510F-FF33-5A68-4DC2-45274EF0A85E}"/>
                </a:ext>
              </a:extLst>
            </p:cNvPr>
            <p:cNvSpPr/>
            <p:nvPr/>
          </p:nvSpPr>
          <p:spPr>
            <a:xfrm>
              <a:off x="7666892" y="2441448"/>
              <a:ext cx="2691619" cy="52683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Attesting Environment</a:t>
              </a:r>
            </a:p>
          </p:txBody>
        </p:sp>
        <p:sp>
          <p:nvSpPr>
            <p:cNvPr id="8" name="Rectangle 7">
              <a:extLst>
                <a:ext uri="{FF2B5EF4-FFF2-40B4-BE49-F238E27FC236}">
                  <a16:creationId xmlns:a16="http://schemas.microsoft.com/office/drawing/2014/main" id="{FDF18EDD-E2C9-B007-838F-69C841916B7E}"/>
                </a:ext>
              </a:extLst>
            </p:cNvPr>
            <p:cNvSpPr/>
            <p:nvPr/>
          </p:nvSpPr>
          <p:spPr>
            <a:xfrm>
              <a:off x="7666892" y="2968283"/>
              <a:ext cx="890954" cy="651803"/>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a:t>Target</a:t>
              </a:r>
            </a:p>
            <a:p>
              <a:pPr algn="ctr"/>
              <a:r>
                <a:rPr lang="en-US"/>
                <a:t>Env 0</a:t>
              </a:r>
            </a:p>
          </p:txBody>
        </p:sp>
        <p:sp>
          <p:nvSpPr>
            <p:cNvPr id="9" name="Rectangle 8">
              <a:extLst>
                <a:ext uri="{FF2B5EF4-FFF2-40B4-BE49-F238E27FC236}">
                  <a16:creationId xmlns:a16="http://schemas.microsoft.com/office/drawing/2014/main" id="{EC822A18-706F-4604-0F49-C7FF28077421}"/>
                </a:ext>
              </a:extLst>
            </p:cNvPr>
            <p:cNvSpPr/>
            <p:nvPr/>
          </p:nvSpPr>
          <p:spPr>
            <a:xfrm>
              <a:off x="8567224" y="2968282"/>
              <a:ext cx="890954" cy="651803"/>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a:t>Target</a:t>
              </a:r>
            </a:p>
            <a:p>
              <a:pPr algn="ctr"/>
              <a:r>
                <a:rPr lang="en-US"/>
                <a:t>Env 1</a:t>
              </a:r>
            </a:p>
          </p:txBody>
        </p:sp>
        <p:sp>
          <p:nvSpPr>
            <p:cNvPr id="11" name="Rectangle 10">
              <a:extLst>
                <a:ext uri="{FF2B5EF4-FFF2-40B4-BE49-F238E27FC236}">
                  <a16:creationId xmlns:a16="http://schemas.microsoft.com/office/drawing/2014/main" id="{A9C4CC32-64F9-8E59-DC06-DB98AA59434A}"/>
                </a:ext>
              </a:extLst>
            </p:cNvPr>
            <p:cNvSpPr/>
            <p:nvPr/>
          </p:nvSpPr>
          <p:spPr>
            <a:xfrm>
              <a:off x="9462867" y="2968282"/>
              <a:ext cx="890954" cy="651803"/>
            </a:xfrm>
            <a:prstGeom prst="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US"/>
                <a:t>Target</a:t>
              </a:r>
            </a:p>
            <a:p>
              <a:pPr algn="ctr"/>
              <a:r>
                <a:rPr lang="en-US"/>
                <a:t>Env 2</a:t>
              </a:r>
            </a:p>
          </p:txBody>
        </p:sp>
      </p:grpSp>
      <p:sp>
        <p:nvSpPr>
          <p:cNvPr id="15" name="TextBox 14">
            <a:extLst>
              <a:ext uri="{FF2B5EF4-FFF2-40B4-BE49-F238E27FC236}">
                <a16:creationId xmlns:a16="http://schemas.microsoft.com/office/drawing/2014/main" id="{E2CD5F9F-6CA9-6613-5889-C651B2B89DBB}"/>
              </a:ext>
            </a:extLst>
          </p:cNvPr>
          <p:cNvSpPr txBox="1"/>
          <p:nvPr/>
        </p:nvSpPr>
        <p:spPr>
          <a:xfrm>
            <a:off x="8709073" y="2137765"/>
            <a:ext cx="1795976" cy="369332"/>
          </a:xfrm>
          <a:prstGeom prst="rect">
            <a:avLst/>
          </a:prstGeom>
          <a:noFill/>
        </p:spPr>
        <p:txBody>
          <a:bodyPr wrap="square" rtlCol="0">
            <a:spAutoFit/>
          </a:bodyPr>
          <a:lstStyle/>
          <a:p>
            <a:r>
              <a:rPr lang="en-US"/>
              <a:t>Device Attester</a:t>
            </a:r>
          </a:p>
        </p:txBody>
      </p:sp>
      <p:sp>
        <p:nvSpPr>
          <p:cNvPr id="17" name="Right Brace 16">
            <a:extLst>
              <a:ext uri="{FF2B5EF4-FFF2-40B4-BE49-F238E27FC236}">
                <a16:creationId xmlns:a16="http://schemas.microsoft.com/office/drawing/2014/main" id="{AD449CDA-5172-E86D-B1F5-A7D2E7E767D9}"/>
              </a:ext>
            </a:extLst>
          </p:cNvPr>
          <p:cNvSpPr/>
          <p:nvPr/>
        </p:nvSpPr>
        <p:spPr>
          <a:xfrm rot="16200000">
            <a:off x="9250387" y="3831999"/>
            <a:ext cx="577361" cy="393896"/>
          </a:xfrm>
          <a:prstGeom prst="rightBrace">
            <a:avLst/>
          </a:prstGeom>
          <a:ln>
            <a:solidFill>
              <a:schemeClr val="accent3">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Right Brace 17">
            <a:extLst>
              <a:ext uri="{FF2B5EF4-FFF2-40B4-BE49-F238E27FC236}">
                <a16:creationId xmlns:a16="http://schemas.microsoft.com/office/drawing/2014/main" id="{14712CCD-B783-74B2-59C3-F7EA19D1432E}"/>
              </a:ext>
            </a:extLst>
          </p:cNvPr>
          <p:cNvSpPr/>
          <p:nvPr/>
        </p:nvSpPr>
        <p:spPr>
          <a:xfrm rot="16200000">
            <a:off x="8349528" y="3843115"/>
            <a:ext cx="577361" cy="393896"/>
          </a:xfrm>
          <a:prstGeom prst="rightBrace">
            <a:avLst>
              <a:gd name="adj1" fmla="val 8333"/>
              <a:gd name="adj2" fmla="val 52276"/>
            </a:avLst>
          </a:prstGeom>
          <a:ln>
            <a:solidFill>
              <a:schemeClr val="accent3">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Right Brace 18">
            <a:extLst>
              <a:ext uri="{FF2B5EF4-FFF2-40B4-BE49-F238E27FC236}">
                <a16:creationId xmlns:a16="http://schemas.microsoft.com/office/drawing/2014/main" id="{0D808023-52D2-BBBF-BBF2-88FBC53FB18A}"/>
              </a:ext>
            </a:extLst>
          </p:cNvPr>
          <p:cNvSpPr/>
          <p:nvPr/>
        </p:nvSpPr>
        <p:spPr>
          <a:xfrm rot="16200000">
            <a:off x="10140823" y="3818231"/>
            <a:ext cx="577361" cy="393896"/>
          </a:xfrm>
          <a:prstGeom prst="rightBrace">
            <a:avLst/>
          </a:prstGeom>
          <a:ln>
            <a:solidFill>
              <a:schemeClr val="accent3">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a:extLst>
              <a:ext uri="{FF2B5EF4-FFF2-40B4-BE49-F238E27FC236}">
                <a16:creationId xmlns:a16="http://schemas.microsoft.com/office/drawing/2014/main" id="{2CEE852A-C79C-A0C9-BA6C-801FCE73BCC4}"/>
              </a:ext>
            </a:extLst>
          </p:cNvPr>
          <p:cNvSpPr txBox="1"/>
          <p:nvPr/>
        </p:nvSpPr>
        <p:spPr>
          <a:xfrm>
            <a:off x="8193258" y="4387936"/>
            <a:ext cx="976243" cy="1785104"/>
          </a:xfrm>
          <a:prstGeom prst="rect">
            <a:avLst/>
          </a:prstGeom>
          <a:noFill/>
        </p:spPr>
        <p:txBody>
          <a:bodyPr wrap="square" rtlCol="0">
            <a:spAutoFit/>
          </a:bodyPr>
          <a:lstStyle/>
          <a:p>
            <a:r>
              <a:rPr lang="en-US" sz="1100"/>
              <a:t>{</a:t>
            </a:r>
          </a:p>
          <a:p>
            <a:pPr marL="171450" indent="-171450">
              <a:buFontTx/>
              <a:buChar char="-"/>
            </a:pPr>
            <a:r>
              <a:rPr lang="en-US" sz="1100"/>
              <a:t>Vendor </a:t>
            </a:r>
          </a:p>
          <a:p>
            <a:pPr marL="171450" indent="-171450">
              <a:buFontTx/>
              <a:buChar char="-"/>
            </a:pPr>
            <a:r>
              <a:rPr lang="en-US" sz="1100"/>
              <a:t>Model</a:t>
            </a:r>
          </a:p>
          <a:p>
            <a:pPr marL="171450" indent="-171450">
              <a:buFontTx/>
              <a:buChar char="-"/>
            </a:pPr>
            <a:r>
              <a:rPr lang="en-US" sz="1100" err="1"/>
              <a:t>ClassID</a:t>
            </a:r>
            <a:endParaRPr lang="en-US" sz="1100"/>
          </a:p>
          <a:p>
            <a:r>
              <a:rPr lang="en-US" sz="1100"/>
              <a:t>}</a:t>
            </a:r>
          </a:p>
          <a:p>
            <a:r>
              <a:rPr lang="en-US" sz="1100"/>
              <a:t>{</a:t>
            </a:r>
          </a:p>
          <a:p>
            <a:pPr marL="171450" indent="-171450">
              <a:buFontTx/>
              <a:buChar char="-"/>
            </a:pPr>
            <a:r>
              <a:rPr lang="en-US" sz="1100"/>
              <a:t>Digest</a:t>
            </a:r>
          </a:p>
          <a:p>
            <a:pPr marL="171450" indent="-171450">
              <a:buFontTx/>
              <a:buChar char="-"/>
            </a:pPr>
            <a:r>
              <a:rPr lang="en-US" sz="1100"/>
              <a:t>SVN</a:t>
            </a:r>
          </a:p>
          <a:p>
            <a:pPr marL="171450" indent="-171450">
              <a:buFontTx/>
              <a:buChar char="-"/>
            </a:pPr>
            <a:r>
              <a:rPr lang="en-US" sz="1100"/>
              <a:t>…</a:t>
            </a:r>
          </a:p>
          <a:p>
            <a:r>
              <a:rPr lang="en-US" sz="1100"/>
              <a:t>}</a:t>
            </a:r>
          </a:p>
        </p:txBody>
      </p:sp>
      <p:sp>
        <p:nvSpPr>
          <p:cNvPr id="28" name="TextBox 27">
            <a:extLst>
              <a:ext uri="{FF2B5EF4-FFF2-40B4-BE49-F238E27FC236}">
                <a16:creationId xmlns:a16="http://schemas.microsoft.com/office/drawing/2014/main" id="{996B69A8-749F-B0F8-B98B-E4E619D73384}"/>
              </a:ext>
            </a:extLst>
          </p:cNvPr>
          <p:cNvSpPr txBox="1"/>
          <p:nvPr/>
        </p:nvSpPr>
        <p:spPr>
          <a:xfrm>
            <a:off x="9128932" y="4341268"/>
            <a:ext cx="976243" cy="1785104"/>
          </a:xfrm>
          <a:prstGeom prst="rect">
            <a:avLst/>
          </a:prstGeom>
          <a:noFill/>
        </p:spPr>
        <p:txBody>
          <a:bodyPr wrap="square" rtlCol="0">
            <a:spAutoFit/>
          </a:bodyPr>
          <a:lstStyle/>
          <a:p>
            <a:r>
              <a:rPr lang="en-US" sz="1100"/>
              <a:t>{</a:t>
            </a:r>
          </a:p>
          <a:p>
            <a:pPr marL="171450" indent="-171450">
              <a:buFontTx/>
              <a:buChar char="-"/>
            </a:pPr>
            <a:r>
              <a:rPr lang="en-US" sz="1100"/>
              <a:t>Vendor </a:t>
            </a:r>
          </a:p>
          <a:p>
            <a:pPr marL="171450" indent="-171450">
              <a:buFontTx/>
              <a:buChar char="-"/>
            </a:pPr>
            <a:r>
              <a:rPr lang="en-US" sz="1100"/>
              <a:t>Model</a:t>
            </a:r>
          </a:p>
          <a:p>
            <a:pPr marL="171450" indent="-171450">
              <a:buFontTx/>
              <a:buChar char="-"/>
            </a:pPr>
            <a:r>
              <a:rPr lang="en-US" sz="1100" err="1"/>
              <a:t>ClassID</a:t>
            </a:r>
            <a:endParaRPr lang="en-US" sz="1100"/>
          </a:p>
          <a:p>
            <a:r>
              <a:rPr lang="en-US" sz="1100"/>
              <a:t>}</a:t>
            </a:r>
          </a:p>
          <a:p>
            <a:r>
              <a:rPr lang="en-US" sz="1100"/>
              <a:t>{</a:t>
            </a:r>
          </a:p>
          <a:p>
            <a:pPr marL="171450" indent="-171450">
              <a:buFontTx/>
              <a:buChar char="-"/>
            </a:pPr>
            <a:r>
              <a:rPr lang="en-US" sz="1100"/>
              <a:t>Digest</a:t>
            </a:r>
          </a:p>
          <a:p>
            <a:pPr marL="171450" indent="-171450">
              <a:buFontTx/>
              <a:buChar char="-"/>
            </a:pPr>
            <a:r>
              <a:rPr lang="en-US" sz="1100"/>
              <a:t>SVN</a:t>
            </a:r>
          </a:p>
          <a:p>
            <a:pPr marL="171450" indent="-171450">
              <a:buFontTx/>
              <a:buChar char="-"/>
            </a:pPr>
            <a:r>
              <a:rPr lang="en-US" sz="1100"/>
              <a:t>…</a:t>
            </a:r>
          </a:p>
          <a:p>
            <a:r>
              <a:rPr lang="en-US" sz="1100"/>
              <a:t>}</a:t>
            </a:r>
          </a:p>
        </p:txBody>
      </p:sp>
      <p:sp>
        <p:nvSpPr>
          <p:cNvPr id="29" name="TextBox 28">
            <a:extLst>
              <a:ext uri="{FF2B5EF4-FFF2-40B4-BE49-F238E27FC236}">
                <a16:creationId xmlns:a16="http://schemas.microsoft.com/office/drawing/2014/main" id="{855C0160-0B7B-9436-B096-86F7B7435CCF}"/>
              </a:ext>
            </a:extLst>
          </p:cNvPr>
          <p:cNvSpPr txBox="1"/>
          <p:nvPr/>
        </p:nvSpPr>
        <p:spPr>
          <a:xfrm>
            <a:off x="10064606" y="4364602"/>
            <a:ext cx="976243" cy="1785104"/>
          </a:xfrm>
          <a:prstGeom prst="rect">
            <a:avLst/>
          </a:prstGeom>
          <a:noFill/>
        </p:spPr>
        <p:txBody>
          <a:bodyPr wrap="square" rtlCol="0">
            <a:spAutoFit/>
          </a:bodyPr>
          <a:lstStyle/>
          <a:p>
            <a:r>
              <a:rPr lang="en-US" sz="1100"/>
              <a:t>{</a:t>
            </a:r>
          </a:p>
          <a:p>
            <a:pPr marL="171450" indent="-171450">
              <a:buFontTx/>
              <a:buChar char="-"/>
            </a:pPr>
            <a:r>
              <a:rPr lang="en-US" sz="1100"/>
              <a:t>Vendor </a:t>
            </a:r>
          </a:p>
          <a:p>
            <a:pPr marL="171450" indent="-171450">
              <a:buFontTx/>
              <a:buChar char="-"/>
            </a:pPr>
            <a:r>
              <a:rPr lang="en-US" sz="1100"/>
              <a:t>Model</a:t>
            </a:r>
          </a:p>
          <a:p>
            <a:pPr marL="171450" indent="-171450">
              <a:buFontTx/>
              <a:buChar char="-"/>
            </a:pPr>
            <a:r>
              <a:rPr lang="en-US" sz="1100" err="1"/>
              <a:t>ClassID</a:t>
            </a:r>
            <a:endParaRPr lang="en-US" sz="1100"/>
          </a:p>
          <a:p>
            <a:r>
              <a:rPr lang="en-US" sz="1100"/>
              <a:t>}</a:t>
            </a:r>
          </a:p>
          <a:p>
            <a:r>
              <a:rPr lang="en-US" sz="1100"/>
              <a:t>{</a:t>
            </a:r>
          </a:p>
          <a:p>
            <a:pPr marL="171450" indent="-171450">
              <a:buFontTx/>
              <a:buChar char="-"/>
            </a:pPr>
            <a:r>
              <a:rPr lang="en-US" sz="1100"/>
              <a:t>Digest</a:t>
            </a:r>
          </a:p>
          <a:p>
            <a:pPr marL="171450" indent="-171450">
              <a:buFontTx/>
              <a:buChar char="-"/>
            </a:pPr>
            <a:r>
              <a:rPr lang="en-US" sz="1100"/>
              <a:t>SVN</a:t>
            </a:r>
          </a:p>
          <a:p>
            <a:pPr marL="171450" indent="-171450">
              <a:buFontTx/>
              <a:buChar char="-"/>
            </a:pPr>
            <a:r>
              <a:rPr lang="en-US" sz="1100"/>
              <a:t>…</a:t>
            </a:r>
          </a:p>
          <a:p>
            <a:r>
              <a:rPr lang="en-US" sz="1100"/>
              <a:t>}</a:t>
            </a:r>
          </a:p>
        </p:txBody>
      </p:sp>
      <p:sp>
        <p:nvSpPr>
          <p:cNvPr id="30" name="Rectangle: Rounded Corners 29">
            <a:extLst>
              <a:ext uri="{FF2B5EF4-FFF2-40B4-BE49-F238E27FC236}">
                <a16:creationId xmlns:a16="http://schemas.microsoft.com/office/drawing/2014/main" id="{41E9FBE6-4A12-10C2-753E-AE8C938CFB04}"/>
              </a:ext>
            </a:extLst>
          </p:cNvPr>
          <p:cNvSpPr/>
          <p:nvPr/>
        </p:nvSpPr>
        <p:spPr>
          <a:xfrm>
            <a:off x="8017565" y="2076174"/>
            <a:ext cx="3105426" cy="1826260"/>
          </a:xfrm>
          <a:prstGeom prst="roundRect">
            <a:avLst/>
          </a:prstGeom>
          <a:solidFill>
            <a:schemeClr val="accent1">
              <a:alpha val="21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87FAB55D-20C8-FC24-D88F-5F3B10826E2F}"/>
              </a:ext>
            </a:extLst>
          </p:cNvPr>
          <p:cNvSpPr txBox="1"/>
          <p:nvPr/>
        </p:nvSpPr>
        <p:spPr>
          <a:xfrm>
            <a:off x="10938259" y="4712288"/>
            <a:ext cx="1154433" cy="230832"/>
          </a:xfrm>
          <a:prstGeom prst="rect">
            <a:avLst/>
          </a:prstGeom>
          <a:noFill/>
        </p:spPr>
        <p:txBody>
          <a:bodyPr wrap="square" rtlCol="0">
            <a:spAutoFit/>
          </a:bodyPr>
          <a:lstStyle/>
          <a:p>
            <a:r>
              <a:rPr lang="en-US" sz="900" b="1"/>
              <a:t>Environment Map</a:t>
            </a:r>
          </a:p>
        </p:txBody>
      </p:sp>
      <p:sp>
        <p:nvSpPr>
          <p:cNvPr id="33" name="Rectangle 32">
            <a:extLst>
              <a:ext uri="{FF2B5EF4-FFF2-40B4-BE49-F238E27FC236}">
                <a16:creationId xmlns:a16="http://schemas.microsoft.com/office/drawing/2014/main" id="{E03A5998-2620-5608-CAB0-B44FA421E6A9}"/>
              </a:ext>
            </a:extLst>
          </p:cNvPr>
          <p:cNvSpPr/>
          <p:nvPr/>
        </p:nvSpPr>
        <p:spPr>
          <a:xfrm>
            <a:off x="8148918" y="4402091"/>
            <a:ext cx="2792506" cy="851227"/>
          </a:xfrm>
          <a:prstGeom prst="rect">
            <a:avLst/>
          </a:prstGeom>
          <a:solidFill>
            <a:schemeClr val="accent6">
              <a:lumMod val="75000"/>
              <a:alpha val="17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C40CBBA-0C3E-EDED-0647-0C7DA055D8BB}"/>
              </a:ext>
            </a:extLst>
          </p:cNvPr>
          <p:cNvSpPr/>
          <p:nvPr/>
        </p:nvSpPr>
        <p:spPr>
          <a:xfrm>
            <a:off x="8142814" y="5252735"/>
            <a:ext cx="2792506" cy="851227"/>
          </a:xfrm>
          <a:prstGeom prst="rect">
            <a:avLst/>
          </a:prstGeom>
          <a:solidFill>
            <a:schemeClr val="accent4">
              <a:lumMod val="60000"/>
              <a:lumOff val="40000"/>
              <a:alpha val="17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07ED42BA-68F7-AC85-E2E5-C4807DF8B78F}"/>
              </a:ext>
            </a:extLst>
          </p:cNvPr>
          <p:cNvSpPr txBox="1"/>
          <p:nvPr/>
        </p:nvSpPr>
        <p:spPr>
          <a:xfrm>
            <a:off x="10904855" y="5563515"/>
            <a:ext cx="1284096" cy="230832"/>
          </a:xfrm>
          <a:prstGeom prst="rect">
            <a:avLst/>
          </a:prstGeom>
          <a:noFill/>
        </p:spPr>
        <p:txBody>
          <a:bodyPr wrap="square" rtlCol="0">
            <a:spAutoFit/>
          </a:bodyPr>
          <a:lstStyle/>
          <a:p>
            <a:r>
              <a:rPr lang="en-US" sz="900" b="1"/>
              <a:t>Measurement Map</a:t>
            </a:r>
          </a:p>
        </p:txBody>
      </p:sp>
      <p:sp>
        <p:nvSpPr>
          <p:cNvPr id="36" name="TextBox 35">
            <a:extLst>
              <a:ext uri="{FF2B5EF4-FFF2-40B4-BE49-F238E27FC236}">
                <a16:creationId xmlns:a16="http://schemas.microsoft.com/office/drawing/2014/main" id="{B1AB106D-2043-E149-3E7C-9CB417FAACFB}"/>
              </a:ext>
            </a:extLst>
          </p:cNvPr>
          <p:cNvSpPr txBox="1"/>
          <p:nvPr/>
        </p:nvSpPr>
        <p:spPr>
          <a:xfrm>
            <a:off x="764344" y="1554195"/>
            <a:ext cx="5828713" cy="369332"/>
          </a:xfrm>
          <a:prstGeom prst="rect">
            <a:avLst/>
          </a:prstGeom>
          <a:noFill/>
        </p:spPr>
        <p:txBody>
          <a:bodyPr wrap="square" rtlCol="0">
            <a:spAutoFit/>
          </a:bodyPr>
          <a:lstStyle/>
          <a:p>
            <a:r>
              <a:rPr lang="en-US"/>
              <a:t>Definition from Remote </a:t>
            </a:r>
            <a:r>
              <a:rPr lang="en-US" err="1"/>
              <a:t>ATtestation</a:t>
            </a:r>
            <a:r>
              <a:rPr lang="en-US"/>
              <a:t> </a:t>
            </a:r>
            <a:r>
              <a:rPr lang="en-US" err="1"/>
              <a:t>ProcedureS</a:t>
            </a:r>
            <a:r>
              <a:rPr lang="en-US"/>
              <a:t> (RATS)</a:t>
            </a:r>
          </a:p>
        </p:txBody>
      </p:sp>
    </p:spTree>
    <p:extLst>
      <p:ext uri="{BB962C8B-B14F-4D97-AF65-F5344CB8AC3E}">
        <p14:creationId xmlns:p14="http://schemas.microsoft.com/office/powerpoint/2010/main" val="2733571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B1C16-C431-5CC3-D646-B389368CE78C}"/>
              </a:ext>
            </a:extLst>
          </p:cNvPr>
          <p:cNvSpPr>
            <a:spLocks noGrp="1"/>
          </p:cNvSpPr>
          <p:nvPr>
            <p:ph type="title"/>
          </p:nvPr>
        </p:nvSpPr>
        <p:spPr/>
        <p:txBody>
          <a:bodyPr/>
          <a:lstStyle/>
          <a:p>
            <a:r>
              <a:rPr lang="en-US"/>
              <a:t>Mapping </a:t>
            </a:r>
            <a:r>
              <a:rPr lang="en-US" err="1"/>
              <a:t>TCBInfo</a:t>
            </a:r>
            <a:r>
              <a:rPr lang="en-US"/>
              <a:t> with Vendor CoRIM </a:t>
            </a:r>
          </a:p>
        </p:txBody>
      </p:sp>
      <p:pic>
        <p:nvPicPr>
          <p:cNvPr id="11" name="Picture 10">
            <a:extLst>
              <a:ext uri="{FF2B5EF4-FFF2-40B4-BE49-F238E27FC236}">
                <a16:creationId xmlns:a16="http://schemas.microsoft.com/office/drawing/2014/main" id="{4FBF73C6-5FC3-690F-0846-EDE766E1E121}"/>
              </a:ext>
            </a:extLst>
          </p:cNvPr>
          <p:cNvPicPr>
            <a:picLocks noChangeAspect="1"/>
          </p:cNvPicPr>
          <p:nvPr/>
        </p:nvPicPr>
        <p:blipFill>
          <a:blip r:embed="rId2"/>
          <a:stretch>
            <a:fillRect/>
          </a:stretch>
        </p:blipFill>
        <p:spPr>
          <a:xfrm>
            <a:off x="1093694" y="4967383"/>
            <a:ext cx="9740153" cy="1824417"/>
          </a:xfrm>
          <a:prstGeom prst="rect">
            <a:avLst/>
          </a:prstGeom>
        </p:spPr>
      </p:pic>
      <p:pic>
        <p:nvPicPr>
          <p:cNvPr id="13" name="Picture 12">
            <a:extLst>
              <a:ext uri="{FF2B5EF4-FFF2-40B4-BE49-F238E27FC236}">
                <a16:creationId xmlns:a16="http://schemas.microsoft.com/office/drawing/2014/main" id="{6221EB2C-9401-C2AA-C25B-D58FBE1953E5}"/>
              </a:ext>
            </a:extLst>
          </p:cNvPr>
          <p:cNvPicPr>
            <a:picLocks noChangeAspect="1"/>
          </p:cNvPicPr>
          <p:nvPr/>
        </p:nvPicPr>
        <p:blipFill>
          <a:blip r:embed="rId3"/>
          <a:stretch>
            <a:fillRect/>
          </a:stretch>
        </p:blipFill>
        <p:spPr>
          <a:xfrm>
            <a:off x="1873173" y="1782286"/>
            <a:ext cx="7674240" cy="3040474"/>
          </a:xfrm>
          <a:prstGeom prst="rect">
            <a:avLst/>
          </a:prstGeom>
        </p:spPr>
      </p:pic>
    </p:spTree>
    <p:extLst>
      <p:ext uri="{BB962C8B-B14F-4D97-AF65-F5344CB8AC3E}">
        <p14:creationId xmlns:p14="http://schemas.microsoft.com/office/powerpoint/2010/main" val="678301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A24FF-27AD-151A-4ECB-613032BD53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831866-2DF8-0232-48B7-BCB3444D4BC8}"/>
              </a:ext>
            </a:extLst>
          </p:cNvPr>
          <p:cNvSpPr>
            <a:spLocks noGrp="1"/>
          </p:cNvSpPr>
          <p:nvPr>
            <p:ph type="title"/>
          </p:nvPr>
        </p:nvSpPr>
        <p:spPr/>
        <p:txBody>
          <a:bodyPr/>
          <a:lstStyle/>
          <a:p>
            <a:r>
              <a:rPr lang="en-US" dirty="0"/>
              <a:t>Mapping </a:t>
            </a:r>
            <a:r>
              <a:rPr lang="en-US" dirty="0" err="1"/>
              <a:t>TCBInfo</a:t>
            </a:r>
            <a:r>
              <a:rPr lang="en-US" dirty="0"/>
              <a:t> with </a:t>
            </a:r>
            <a:r>
              <a:rPr lang="en-US" dirty="0" err="1"/>
              <a:t>CoRIM</a:t>
            </a:r>
            <a:r>
              <a:rPr lang="en-US" dirty="0"/>
              <a:t> SAFE</a:t>
            </a:r>
          </a:p>
        </p:txBody>
      </p:sp>
      <p:pic>
        <p:nvPicPr>
          <p:cNvPr id="9" name="Picture 8">
            <a:extLst>
              <a:ext uri="{FF2B5EF4-FFF2-40B4-BE49-F238E27FC236}">
                <a16:creationId xmlns:a16="http://schemas.microsoft.com/office/drawing/2014/main" id="{5658B7B1-CD06-D005-273B-CF9A8169044C}"/>
              </a:ext>
            </a:extLst>
          </p:cNvPr>
          <p:cNvPicPr>
            <a:picLocks noChangeAspect="1"/>
          </p:cNvPicPr>
          <p:nvPr/>
        </p:nvPicPr>
        <p:blipFill>
          <a:blip r:embed="rId2"/>
          <a:stretch>
            <a:fillRect/>
          </a:stretch>
        </p:blipFill>
        <p:spPr>
          <a:xfrm>
            <a:off x="1505748" y="1931046"/>
            <a:ext cx="8525758" cy="4823859"/>
          </a:xfrm>
          <a:prstGeom prst="rect">
            <a:avLst/>
          </a:prstGeom>
        </p:spPr>
      </p:pic>
    </p:spTree>
    <p:extLst>
      <p:ext uri="{BB962C8B-B14F-4D97-AF65-F5344CB8AC3E}">
        <p14:creationId xmlns:p14="http://schemas.microsoft.com/office/powerpoint/2010/main" val="50139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466D-9C5C-912F-4E46-C611D030CF45}"/>
              </a:ext>
            </a:extLst>
          </p:cNvPr>
          <p:cNvSpPr>
            <a:spLocks noGrp="1"/>
          </p:cNvSpPr>
          <p:nvPr>
            <p:ph type="title"/>
          </p:nvPr>
        </p:nvSpPr>
        <p:spPr>
          <a:xfrm>
            <a:off x="521208" y="978408"/>
            <a:ext cx="11155680" cy="827301"/>
          </a:xfrm>
        </p:spPr>
        <p:txBody>
          <a:bodyPr/>
          <a:lstStyle/>
          <a:p>
            <a:r>
              <a:rPr lang="en-US"/>
              <a:t>Journey Measurements Claims</a:t>
            </a:r>
          </a:p>
        </p:txBody>
      </p:sp>
      <p:sp>
        <p:nvSpPr>
          <p:cNvPr id="5" name="TextBox 4">
            <a:extLst>
              <a:ext uri="{FF2B5EF4-FFF2-40B4-BE49-F238E27FC236}">
                <a16:creationId xmlns:a16="http://schemas.microsoft.com/office/drawing/2014/main" id="{DB7957E3-3450-1522-272D-5768CD77B341}"/>
              </a:ext>
            </a:extLst>
          </p:cNvPr>
          <p:cNvSpPr txBox="1"/>
          <p:nvPr/>
        </p:nvSpPr>
        <p:spPr>
          <a:xfrm>
            <a:off x="515112" y="1770360"/>
            <a:ext cx="10887508" cy="2308324"/>
          </a:xfrm>
          <a:prstGeom prst="rect">
            <a:avLst/>
          </a:prstGeom>
          <a:noFill/>
        </p:spPr>
        <p:txBody>
          <a:bodyPr wrap="square" rtlCol="0">
            <a:spAutoFit/>
          </a:bodyPr>
          <a:lstStyle/>
          <a:p>
            <a:r>
              <a:rPr lang="en-US" dirty="0" err="1"/>
              <a:t>Caliptra</a:t>
            </a:r>
            <a:r>
              <a:rPr lang="en-US" dirty="0"/>
              <a:t> integrated SoC may support hitless updates.</a:t>
            </a:r>
          </a:p>
          <a:p>
            <a:endParaRPr lang="en-US" dirty="0"/>
          </a:p>
          <a:p>
            <a:pPr marL="285750" indent="-285750">
              <a:buFont typeface="Arial" panose="020B0604020202020204" pitchFamily="34" charset="0"/>
              <a:buChar char="•"/>
            </a:pPr>
            <a:r>
              <a:rPr lang="en-US" dirty="0"/>
              <a:t>Journey Measurements records each component firmware state</a:t>
            </a:r>
          </a:p>
          <a:p>
            <a:pPr marL="742950" lvl="1" indent="-285750">
              <a:buFont typeface="Arial" panose="020B0604020202020204" pitchFamily="34" charset="0"/>
              <a:buChar char="•"/>
            </a:pPr>
            <a:r>
              <a:rPr lang="en-US" i="1" dirty="0"/>
              <a:t>Journey Measurement = HEM (Journey Measurement </a:t>
            </a:r>
            <a:r>
              <a:rPr lang="en-US" sz="1100" i="1" dirty="0"/>
              <a:t>-1 </a:t>
            </a:r>
            <a:r>
              <a:rPr lang="en-US" i="1" dirty="0"/>
              <a:t>| Current Measurement)</a:t>
            </a:r>
          </a:p>
          <a:p>
            <a:pPr marL="742950" lvl="1" indent="-285750">
              <a:buFont typeface="Arial" panose="020B0604020202020204" pitchFamily="34" charset="0"/>
              <a:buChar char="•"/>
            </a:pPr>
            <a:r>
              <a:rPr lang="en-US" i="1" dirty="0"/>
              <a:t>*HEM = Hash Extended Measurement</a:t>
            </a:r>
          </a:p>
          <a:p>
            <a:endParaRPr lang="en-US" dirty="0"/>
          </a:p>
          <a:p>
            <a:pPr lvl="1"/>
            <a:endParaRPr lang="en-US" dirty="0"/>
          </a:p>
          <a:p>
            <a:pPr marL="285750" indent="-285750">
              <a:buFont typeface="Arial" panose="020B0604020202020204" pitchFamily="34" charset="0"/>
              <a:buChar char="•"/>
            </a:pPr>
            <a:r>
              <a:rPr lang="en-US" dirty="0"/>
              <a:t>Journey Measurements are reported as </a:t>
            </a:r>
            <a:r>
              <a:rPr lang="en-US" b="1" dirty="0" err="1"/>
              <a:t>IntegrityRegisters</a:t>
            </a:r>
            <a:r>
              <a:rPr lang="en-US" b="1" dirty="0"/>
              <a:t>[0] </a:t>
            </a:r>
            <a:r>
              <a:rPr lang="en-US" dirty="0"/>
              <a:t>in the </a:t>
            </a:r>
            <a:r>
              <a:rPr lang="en-US" dirty="0" err="1"/>
              <a:t>TCBInfo</a:t>
            </a:r>
            <a:endParaRPr lang="en-US" dirty="0"/>
          </a:p>
        </p:txBody>
      </p:sp>
      <p:sp>
        <p:nvSpPr>
          <p:cNvPr id="6" name="Rectangle 5">
            <a:extLst>
              <a:ext uri="{FF2B5EF4-FFF2-40B4-BE49-F238E27FC236}">
                <a16:creationId xmlns:a16="http://schemas.microsoft.com/office/drawing/2014/main" id="{3AC7C70D-77B6-F3E5-184A-0667CFABEC6D}"/>
              </a:ext>
            </a:extLst>
          </p:cNvPr>
          <p:cNvSpPr/>
          <p:nvPr/>
        </p:nvSpPr>
        <p:spPr>
          <a:xfrm>
            <a:off x="2334621" y="5001649"/>
            <a:ext cx="2398442" cy="145814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marL="285750" indent="-285750">
              <a:buFontTx/>
              <a:buChar char="-"/>
            </a:pPr>
            <a:r>
              <a:rPr lang="en-US"/>
              <a:t>Fwids</a:t>
            </a:r>
          </a:p>
          <a:p>
            <a:pPr marL="285750" indent="-285750">
              <a:buFontTx/>
              <a:buChar char="-"/>
            </a:pPr>
            <a:r>
              <a:rPr lang="en-US" err="1"/>
              <a:t>Svn</a:t>
            </a:r>
            <a:endParaRPr lang="en-US"/>
          </a:p>
          <a:p>
            <a:pPr marL="285750" indent="-285750">
              <a:buFontTx/>
              <a:buChar char="-"/>
            </a:pPr>
            <a:r>
              <a:rPr lang="en-US"/>
              <a:t>Flags</a:t>
            </a:r>
          </a:p>
          <a:p>
            <a:pPr marL="285750" indent="-285750">
              <a:buFontTx/>
              <a:buChar char="-"/>
            </a:pPr>
            <a:r>
              <a:rPr lang="en-US" b="1" err="1">
                <a:solidFill>
                  <a:schemeClr val="accent4">
                    <a:lumMod val="50000"/>
                  </a:schemeClr>
                </a:solidFill>
              </a:rPr>
              <a:t>IntegrityRegisters</a:t>
            </a:r>
            <a:endParaRPr lang="en-US" b="1">
              <a:solidFill>
                <a:schemeClr val="accent4">
                  <a:lumMod val="50000"/>
                </a:schemeClr>
              </a:solidFill>
            </a:endParaRPr>
          </a:p>
        </p:txBody>
      </p:sp>
      <p:sp>
        <p:nvSpPr>
          <p:cNvPr id="7" name="TextBox 6">
            <a:extLst>
              <a:ext uri="{FF2B5EF4-FFF2-40B4-BE49-F238E27FC236}">
                <a16:creationId xmlns:a16="http://schemas.microsoft.com/office/drawing/2014/main" id="{2EC5C41F-214F-CE24-A122-B4BA4C0C3B0C}"/>
              </a:ext>
            </a:extLst>
          </p:cNvPr>
          <p:cNvSpPr txBox="1"/>
          <p:nvPr/>
        </p:nvSpPr>
        <p:spPr>
          <a:xfrm>
            <a:off x="3005963" y="4712992"/>
            <a:ext cx="1055757" cy="369332"/>
          </a:xfrm>
          <a:prstGeom prst="rect">
            <a:avLst/>
          </a:prstGeom>
          <a:noFill/>
        </p:spPr>
        <p:txBody>
          <a:bodyPr wrap="square" rtlCol="0">
            <a:spAutoFit/>
          </a:bodyPr>
          <a:lstStyle/>
          <a:p>
            <a:r>
              <a:rPr lang="en-US" err="1"/>
              <a:t>TCBInfo</a:t>
            </a:r>
            <a:endParaRPr lang="en-US"/>
          </a:p>
        </p:txBody>
      </p:sp>
      <p:sp>
        <p:nvSpPr>
          <p:cNvPr id="8" name="Arrow: Right 7">
            <a:extLst>
              <a:ext uri="{FF2B5EF4-FFF2-40B4-BE49-F238E27FC236}">
                <a16:creationId xmlns:a16="http://schemas.microsoft.com/office/drawing/2014/main" id="{D3CDF6DF-CFE5-B5E4-EA92-7E1D88D5B61F}"/>
              </a:ext>
            </a:extLst>
          </p:cNvPr>
          <p:cNvSpPr/>
          <p:nvPr/>
        </p:nvSpPr>
        <p:spPr>
          <a:xfrm>
            <a:off x="4733063" y="5425354"/>
            <a:ext cx="923235" cy="512417"/>
          </a:xfrm>
          <a:prstGeom prst="right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E9FF1646-4B40-C960-6E58-0626F3A6D33F}"/>
              </a:ext>
            </a:extLst>
          </p:cNvPr>
          <p:cNvSpPr/>
          <p:nvPr/>
        </p:nvSpPr>
        <p:spPr>
          <a:xfrm>
            <a:off x="5726976" y="5184606"/>
            <a:ext cx="1307547" cy="914400"/>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a:t>Verifier</a:t>
            </a:r>
          </a:p>
        </p:txBody>
      </p:sp>
      <p:sp>
        <p:nvSpPr>
          <p:cNvPr id="11" name="Speech Bubble: Rectangle with Corners Rounded 10">
            <a:extLst>
              <a:ext uri="{FF2B5EF4-FFF2-40B4-BE49-F238E27FC236}">
                <a16:creationId xmlns:a16="http://schemas.microsoft.com/office/drawing/2014/main" id="{6AC16F32-A4E8-4CB9-9549-DDFF024848A9}"/>
              </a:ext>
            </a:extLst>
          </p:cNvPr>
          <p:cNvSpPr/>
          <p:nvPr/>
        </p:nvSpPr>
        <p:spPr>
          <a:xfrm>
            <a:off x="7635509" y="5082324"/>
            <a:ext cx="1970157" cy="1011583"/>
          </a:xfrm>
          <a:prstGeom prst="wedgeRoundRectCallout">
            <a:avLst>
              <a:gd name="adj1" fmla="val -76632"/>
              <a:gd name="adj2" fmla="val 20859"/>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Where do I find reference measurement for </a:t>
            </a:r>
            <a:r>
              <a:rPr lang="en-US" sz="1400" b="1" dirty="0" err="1">
                <a:solidFill>
                  <a:schemeClr val="accent4">
                    <a:lumMod val="50000"/>
                  </a:schemeClr>
                </a:solidFill>
              </a:rPr>
              <a:t>IntegrityRegisters</a:t>
            </a:r>
            <a:r>
              <a:rPr lang="en-US" sz="1400" b="1" dirty="0">
                <a:solidFill>
                  <a:schemeClr val="accent4">
                    <a:lumMod val="50000"/>
                  </a:schemeClr>
                </a:solidFill>
              </a:rPr>
              <a:t> </a:t>
            </a:r>
            <a:r>
              <a:rPr lang="en-US" sz="1400" dirty="0"/>
              <a:t>?</a:t>
            </a:r>
          </a:p>
        </p:txBody>
      </p:sp>
    </p:spTree>
    <p:extLst>
      <p:ext uri="{BB962C8B-B14F-4D97-AF65-F5344CB8AC3E}">
        <p14:creationId xmlns:p14="http://schemas.microsoft.com/office/powerpoint/2010/main" val="763165028"/>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94523dde-f9d1-4aa7-80a9-c0900420d3c3}" enabled="1" method="Privileged" siteId="{3dd8961f-e488-4e60-8e11-a82d994e183d}" removed="0"/>
</clbl:labelList>
</file>

<file path=docProps/app.xml><?xml version="1.0" encoding="utf-8"?>
<Properties xmlns="http://schemas.openxmlformats.org/officeDocument/2006/extended-properties" xmlns:vt="http://schemas.openxmlformats.org/officeDocument/2006/docPropsVTypes">
  <TotalTime>11</TotalTime>
  <Words>1104</Words>
  <Application>Microsoft Macintosh PowerPoint</Application>
  <PresentationFormat>Widescreen</PresentationFormat>
  <Paragraphs>282</Paragraphs>
  <Slides>17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Bierstadt</vt:lpstr>
      <vt:lpstr>GestaltVTI</vt:lpstr>
      <vt:lpstr>OCP Caliptra Workshop: Attestation Architecture</vt:lpstr>
      <vt:lpstr>Device Attestation with Caliptra</vt:lpstr>
      <vt:lpstr>Attestation Framework</vt:lpstr>
      <vt:lpstr>Identity vs Inventory Attestation</vt:lpstr>
      <vt:lpstr>DICE VS DPE</vt:lpstr>
      <vt:lpstr>Attester Composition </vt:lpstr>
      <vt:lpstr>Mapping TCBInfo with Vendor CoRIM </vt:lpstr>
      <vt:lpstr>Mapping TCBInfo with CoRIM SAFE</vt:lpstr>
      <vt:lpstr>Journey Measurements Claims</vt:lpstr>
      <vt:lpstr>Journey Measurement: Cold Boot</vt:lpstr>
      <vt:lpstr>Journey Measurement: Hitless Update</vt:lpstr>
      <vt:lpstr>Journey Measurement: Hitless Update</vt:lpstr>
      <vt:lpstr>Journey Measurement: Hitless Update</vt:lpstr>
      <vt:lpstr>Call To Action</vt:lpstr>
      <vt:lpstr>Backup</vt:lpstr>
      <vt:lpstr>Journey Measurement: Hitless Update</vt:lpstr>
      <vt:lpstr>Appraisal Policy of Caliptra TCBInfo</vt:lpstr>
    </vt:vector>
  </TitlesOfParts>
  <Company>AMD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OCP Caliptra Workshop: Attestation Architecture</dc:title>
  <dc:creator>D Amato, Fabrizio</dc:creator>
  <cp:lastModifiedBy>Jeff Andersen</cp:lastModifiedBy>
  <cp:revision>3</cp:revision>
  <dcterms:created xsi:type="dcterms:W3CDTF">2025-09-30T00:15:07Z</dcterms:created>
  <dcterms:modified xsi:type="dcterms:W3CDTF">2025-10-11T01:00:57Z</dcterms:modified>
</cp:coreProperties>
</file>